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9"/>
  </p:notesMasterIdLst>
  <p:sldIdLst>
    <p:sldId id="548" r:id="rId2"/>
    <p:sldId id="551" r:id="rId3"/>
    <p:sldId id="554" r:id="rId4"/>
    <p:sldId id="559" r:id="rId5"/>
    <p:sldId id="549" r:id="rId6"/>
    <p:sldId id="399" r:id="rId7"/>
    <p:sldId id="401" r:id="rId8"/>
    <p:sldId id="567" r:id="rId9"/>
    <p:sldId id="326" r:id="rId10"/>
    <p:sldId id="522" r:id="rId11"/>
    <p:sldId id="270" r:id="rId12"/>
    <p:sldId id="509" r:id="rId13"/>
    <p:sldId id="523" r:id="rId14"/>
    <p:sldId id="524" r:id="rId15"/>
    <p:sldId id="385" r:id="rId16"/>
    <p:sldId id="391" r:id="rId17"/>
    <p:sldId id="392" r:id="rId18"/>
    <p:sldId id="510" r:id="rId19"/>
    <p:sldId id="568" r:id="rId20"/>
    <p:sldId id="474" r:id="rId21"/>
    <p:sldId id="292" r:id="rId22"/>
    <p:sldId id="500" r:id="rId23"/>
    <p:sldId id="569" r:id="rId24"/>
    <p:sldId id="483" r:id="rId25"/>
    <p:sldId id="484" r:id="rId26"/>
    <p:sldId id="485" r:id="rId27"/>
    <p:sldId id="486" r:id="rId28"/>
    <p:sldId id="487" r:id="rId29"/>
    <p:sldId id="501" r:id="rId30"/>
    <p:sldId id="480" r:id="rId31"/>
    <p:sldId id="481" r:id="rId32"/>
    <p:sldId id="494" r:id="rId33"/>
    <p:sldId id="496" r:id="rId34"/>
    <p:sldId id="503" r:id="rId35"/>
    <p:sldId id="497" r:id="rId36"/>
    <p:sldId id="498" r:id="rId37"/>
    <p:sldId id="505" r:id="rId38"/>
    <p:sldId id="295" r:id="rId39"/>
    <p:sldId id="459" r:id="rId40"/>
    <p:sldId id="460" r:id="rId41"/>
    <p:sldId id="462" r:id="rId42"/>
    <p:sldId id="465" r:id="rId43"/>
    <p:sldId id="570" r:id="rId44"/>
    <p:sldId id="412" r:id="rId45"/>
    <p:sldId id="562" r:id="rId46"/>
    <p:sldId id="675" r:id="rId47"/>
    <p:sldId id="314" r:id="rId48"/>
    <p:sldId id="617" r:id="rId49"/>
    <p:sldId id="618" r:id="rId50"/>
    <p:sldId id="619" r:id="rId51"/>
    <p:sldId id="620" r:id="rId52"/>
    <p:sldId id="621" r:id="rId53"/>
    <p:sldId id="622" r:id="rId54"/>
    <p:sldId id="623" r:id="rId55"/>
    <p:sldId id="624" r:id="rId56"/>
    <p:sldId id="647" r:id="rId57"/>
    <p:sldId id="649" r:id="rId58"/>
    <p:sldId id="650" r:id="rId59"/>
    <p:sldId id="651" r:id="rId60"/>
    <p:sldId id="652" r:id="rId61"/>
    <p:sldId id="653" r:id="rId62"/>
    <p:sldId id="654" r:id="rId63"/>
    <p:sldId id="655" r:id="rId64"/>
    <p:sldId id="658" r:id="rId65"/>
    <p:sldId id="359" r:id="rId66"/>
    <p:sldId id="607" r:id="rId67"/>
    <p:sldId id="608" r:id="rId68"/>
    <p:sldId id="609" r:id="rId69"/>
    <p:sldId id="610" r:id="rId70"/>
    <p:sldId id="611" r:id="rId71"/>
    <p:sldId id="612" r:id="rId72"/>
    <p:sldId id="614" r:id="rId73"/>
    <p:sldId id="625" r:id="rId74"/>
    <p:sldId id="626" r:id="rId75"/>
    <p:sldId id="627" r:id="rId76"/>
    <p:sldId id="628" r:id="rId77"/>
    <p:sldId id="629" r:id="rId78"/>
    <p:sldId id="630" r:id="rId79"/>
    <p:sldId id="631" r:id="rId80"/>
    <p:sldId id="632" r:id="rId81"/>
    <p:sldId id="633" r:id="rId82"/>
    <p:sldId id="634" r:id="rId83"/>
    <p:sldId id="635" r:id="rId84"/>
    <p:sldId id="636" r:id="rId85"/>
    <p:sldId id="637" r:id="rId86"/>
    <p:sldId id="638" r:id="rId87"/>
    <p:sldId id="639" r:id="rId88"/>
    <p:sldId id="640" r:id="rId89"/>
    <p:sldId id="641" r:id="rId90"/>
    <p:sldId id="642" r:id="rId91"/>
    <p:sldId id="643" r:id="rId92"/>
    <p:sldId id="644" r:id="rId93"/>
    <p:sldId id="645" r:id="rId94"/>
    <p:sldId id="646" r:id="rId95"/>
    <p:sldId id="586" r:id="rId96"/>
    <p:sldId id="605" r:id="rId97"/>
    <p:sldId id="572" r:id="rId98"/>
    <p:sldId id="573" r:id="rId99"/>
    <p:sldId id="574" r:id="rId100"/>
    <p:sldId id="575" r:id="rId101"/>
    <p:sldId id="576" r:id="rId102"/>
    <p:sldId id="577" r:id="rId103"/>
    <p:sldId id="578" r:id="rId104"/>
    <p:sldId id="579" r:id="rId105"/>
    <p:sldId id="580" r:id="rId106"/>
    <p:sldId id="581" r:id="rId107"/>
    <p:sldId id="582" r:id="rId108"/>
    <p:sldId id="583" r:id="rId109"/>
    <p:sldId id="584" r:id="rId110"/>
    <p:sldId id="585" r:id="rId111"/>
    <p:sldId id="602" r:id="rId112"/>
    <p:sldId id="587" r:id="rId113"/>
    <p:sldId id="606" r:id="rId114"/>
    <p:sldId id="588" r:id="rId115"/>
    <p:sldId id="589" r:id="rId116"/>
    <p:sldId id="590" r:id="rId117"/>
    <p:sldId id="591" r:id="rId118"/>
    <p:sldId id="592" r:id="rId119"/>
    <p:sldId id="593" r:id="rId120"/>
    <p:sldId id="594" r:id="rId121"/>
    <p:sldId id="595" r:id="rId122"/>
    <p:sldId id="596" r:id="rId123"/>
    <p:sldId id="597" r:id="rId124"/>
    <p:sldId id="598" r:id="rId125"/>
    <p:sldId id="599" r:id="rId126"/>
    <p:sldId id="600" r:id="rId127"/>
    <p:sldId id="601" r:id="rId128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SimSun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SimSu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0" autoAdjust="0"/>
    <p:restoredTop sz="94709" autoAdjust="0"/>
  </p:normalViewPr>
  <p:slideViewPr>
    <p:cSldViewPr>
      <p:cViewPr varScale="1">
        <p:scale>
          <a:sx n="88" d="100"/>
          <a:sy n="88" d="100"/>
        </p:scale>
        <p:origin x="-49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4688"/>
            <a:ext cx="4567238" cy="34432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cs typeface="DejaVu Sans Condensed" charset="0"/>
              </a:defRPr>
            </a:lvl1pPr>
          </a:lstStyle>
          <a:p>
            <a:fld id="{C160049A-F430-4303-BAF2-181776D19E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028204-EC2B-46D0-AED9-6A740A777497}" type="slidenum">
              <a:rPr lang="en-US"/>
              <a:pPr/>
              <a:t>7</a:t>
            </a:fld>
            <a:endParaRPr lang="en-US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64D0CFC-9433-47F3-B34C-36507D59F4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24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028204-EC2B-46D0-AED9-6A740A777497}" type="slidenum">
              <a:rPr lang="en-US"/>
              <a:pPr/>
              <a:t>8</a:t>
            </a:fld>
            <a:endParaRPr lang="en-US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64D0CFC-9433-47F3-B34C-36507D59F4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24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109EC2-7807-4282-9BBD-A8CB187239EA}" type="slidenum">
              <a:rPr lang="en-US"/>
              <a:pPr/>
              <a:t>11</a:t>
            </a:fld>
            <a:endParaRPr lang="en-US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AFFCC9-CF24-4F89-8092-4AE62DAFC6A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3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109EC2-7807-4282-9BBD-A8CB187239EA}" type="slidenum">
              <a:rPr lang="en-US"/>
              <a:pPr/>
              <a:t>12</a:t>
            </a:fld>
            <a:endParaRPr lang="en-US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AFFCC9-CF24-4F89-8092-4AE62DAFC6A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3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F409795-8D5F-43D9-BB04-B0C3C3DB1668}" type="slidenum">
              <a:rPr lang="en-US"/>
              <a:pPr/>
              <a:t>13</a:t>
            </a:fld>
            <a:endParaRPr lang="en-US"/>
          </a:p>
        </p:txBody>
      </p:sp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3C9D3E2-F15B-460F-A30C-9A71771EE5C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45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197981-D488-43D5-AEE8-AE9D7F2CC0CF}" type="slidenum">
              <a:rPr lang="en-US"/>
              <a:pPr/>
              <a:t>20</a:t>
            </a:fld>
            <a:endParaRPr lang="en-US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40D5F65-ED74-4D57-81C4-D518D16BDC9E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78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21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22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94B6A-D034-4E41-9672-81C9F71C1B0F}" type="slidenum">
              <a:rPr lang="en-US"/>
              <a:pPr/>
              <a:t>23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449B3CB-A1AC-4BA5-A4AA-15E47C5154F1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24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25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26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27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28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29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30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31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32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33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34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35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36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7039F-B73E-4E9B-91DB-BE258D7A2993}" type="slidenum">
              <a:rPr lang="en-US"/>
              <a:pPr/>
              <a:t>37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36B2F2-71ED-4BAB-B39F-6D4B28EB0E6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9340E0-54D3-45A8-B043-A433DFB15B61}" type="slidenum">
              <a:rPr lang="en-US"/>
              <a:pPr/>
              <a:t>38</a:t>
            </a:fld>
            <a:endParaRPr lang="en-US"/>
          </a:p>
        </p:txBody>
      </p:sp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6282E08-4F31-4092-A42B-631DF2E08E6D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39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6F3B8-55B3-43AF-BB25-CA02DD9A1F3F}" type="slidenum">
              <a:rPr lang="en-US"/>
              <a:pPr/>
              <a:t>39</a:t>
            </a:fld>
            <a:endParaRPr lang="en-US"/>
          </a:p>
        </p:txBody>
      </p:sp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6E9BBFE-E4EA-4B0B-BAEE-BB53AFE32BC4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758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45577D-AACC-4E7E-AFC3-59476874DBEB}" type="slidenum">
              <a:rPr lang="en-US"/>
              <a:pPr/>
              <a:t>40</a:t>
            </a:fld>
            <a:endParaRPr lang="en-US"/>
          </a:p>
        </p:txBody>
      </p:sp>
      <p:sp>
        <p:nvSpPr>
          <p:cNvPr id="6860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8489D84-BBDC-44FD-AF71-6B76BC70F5B0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861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110E97-395C-482C-9C6A-691974183C8C}" type="slidenum">
              <a:rPr lang="en-US"/>
              <a:pPr/>
              <a:t>41</a:t>
            </a:fld>
            <a:endParaRPr lang="en-US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82BB6C0-35BF-47ED-8CEB-2AA6DC3BFA1F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E67E07-EB7C-442A-A34B-E07D13EBCD98}" type="slidenum">
              <a:rPr lang="en-US"/>
              <a:pPr/>
              <a:t>42</a:t>
            </a:fld>
            <a:endParaRPr lang="en-US"/>
          </a:p>
        </p:txBody>
      </p:sp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509E48A-EA43-4221-8F24-BDC296FB775B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73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2D73F2-FA0B-4AD6-8C91-5F55EB2934BB}" type="slidenum">
              <a:rPr lang="en-US"/>
              <a:pPr/>
              <a:t>43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561D675-E27E-400C-896B-CBAFC66588EA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68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0BCF23-F8F4-4A55-AE41-21BEA30976E7}" type="slidenum">
              <a:rPr lang="en-US"/>
              <a:pPr/>
              <a:t>44</a:t>
            </a:fld>
            <a:endParaRPr lang="en-US"/>
          </a:p>
        </p:txBody>
      </p:sp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AD172AC-2AE7-4386-A407-29734639984D}" type="slidenum">
              <a:rPr 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>
              <a:latin typeface="Arial" charset="0"/>
              <a:cs typeface="SimSu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B66501-D5F6-4F3B-8EE0-940E4409C7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C09705-A6D6-44BF-BFA3-5320DD91D6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4AFDB80-B8EC-4CAC-9A2A-2E70D496AA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EBA13C1-5B3D-4160-AF26-9CDD37A33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EF79BD-3812-4123-BE31-16C3D7ADD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CE9F4B-EAE0-49D4-8B65-819EABC584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F4E21FD-3254-48FF-98D2-6273197B1B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DB38B2-3D17-4434-9828-98FC778E2D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C32D14-4BF0-427E-B95C-76C74B04A0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AAEFF91-F96B-4627-A03E-2F8B39397E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28588"/>
            <a:ext cx="2055813" cy="59928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6625" cy="59928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A6666F8-FEA5-4940-A153-A6C5B2C93F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4838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8838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EF1EADA4-D229-419C-BA65-C5EC8A78C2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SimSun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.wav"/><Relationship Id="rId1" Type="http://schemas.openxmlformats.org/officeDocument/2006/relationships/audio" Target="../media/audio6.wa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.wav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2.wav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4.wav"/><Relationship Id="rId1" Type="http://schemas.openxmlformats.org/officeDocument/2006/relationships/tags" Target="../tags/tag3.xm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5" Type="http://schemas.openxmlformats.org/officeDocument/2006/relationships/image" Target="../media/image20.pn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5" Type="http://schemas.openxmlformats.org/officeDocument/2006/relationships/image" Target="../media/image20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5" Type="http://schemas.openxmlformats.org/officeDocument/2006/relationships/image" Target="../media/image20.pn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5" Type="http://schemas.openxmlformats.org/officeDocument/2006/relationships/image" Target="../media/image20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5" Type="http://schemas.openxmlformats.org/officeDocument/2006/relationships/image" Target="../media/image20.pn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6" Type="http://schemas.openxmlformats.org/officeDocument/2006/relationships/image" Target="../media/image20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5" Type="http://schemas.openxmlformats.org/officeDocument/2006/relationships/image" Target="../media/image20.pn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5" Type="http://schemas.openxmlformats.org/officeDocument/2006/relationships/image" Target="../media/image20.pn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9.wav"/><Relationship Id="rId1" Type="http://schemas.openxmlformats.org/officeDocument/2006/relationships/tags" Target="../tags/tag4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notesSlide" Target="../notesSlides/notesSlid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audio" Target="../media/audio44.wav"/><Relationship Id="rId7" Type="http://schemas.openxmlformats.org/officeDocument/2006/relationships/image" Target="../media/image86.jpeg"/><Relationship Id="rId2" Type="http://schemas.openxmlformats.org/officeDocument/2006/relationships/audio" Target="../media/audio43.wav"/><Relationship Id="rId1" Type="http://schemas.openxmlformats.org/officeDocument/2006/relationships/tags" Target="../tags/tag5.xml"/><Relationship Id="rId6" Type="http://schemas.openxmlformats.org/officeDocument/2006/relationships/image" Target="../media/image85.jpe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audio" Target="file:///D:\itved\Bharata\audio\Unknown%20Artist%20-%20Unknown%20Album%20-%2002.%20Track%202.wav" TargetMode="External"/><Relationship Id="rId7" Type="http://schemas.openxmlformats.org/officeDocument/2006/relationships/image" Target="../media/image89.png"/><Relationship Id="rId2" Type="http://schemas.openxmlformats.org/officeDocument/2006/relationships/audio" Target="file:///C:\My%20Docs\India\presentation\audio\Track%204_2.wav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88.pn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file:///C:\My%20Docs\India\presentation\audio\Track%204_2.wav" TargetMode="External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audio" Target="../media/audio48.wav"/><Relationship Id="rId7" Type="http://schemas.openxmlformats.org/officeDocument/2006/relationships/audio" Target="file:///C:\My%20Docs\India\presentation\audio\shloka01.wav" TargetMode="External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audio" Target="../media/audio47.wav"/><Relationship Id="rId16" Type="http://schemas.openxmlformats.org/officeDocument/2006/relationships/image" Target="../media/image100.png"/><Relationship Id="rId1" Type="http://schemas.openxmlformats.org/officeDocument/2006/relationships/audio" Target="../media/audio46.wav"/><Relationship Id="rId6" Type="http://schemas.openxmlformats.org/officeDocument/2006/relationships/audio" Target="../media/audio51.wav"/><Relationship Id="rId11" Type="http://schemas.openxmlformats.org/officeDocument/2006/relationships/image" Target="../media/image95.jpeg"/><Relationship Id="rId5" Type="http://schemas.openxmlformats.org/officeDocument/2006/relationships/audio" Target="../media/audio50.wav"/><Relationship Id="rId15" Type="http://schemas.openxmlformats.org/officeDocument/2006/relationships/image" Target="../media/image99.png"/><Relationship Id="rId10" Type="http://schemas.openxmlformats.org/officeDocument/2006/relationships/image" Target="../media/image94.jpeg"/><Relationship Id="rId19" Type="http://schemas.openxmlformats.org/officeDocument/2006/relationships/image" Target="../media/image90.png"/><Relationship Id="rId4" Type="http://schemas.openxmlformats.org/officeDocument/2006/relationships/audio" Target="../media/audio49.wav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52.wav"/><Relationship Id="rId1" Type="http://schemas.openxmlformats.org/officeDocument/2006/relationships/tags" Target="../tags/tag7.xml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itved\Bharata\audio\dhun.mp3" TargetMode="External"/><Relationship Id="rId4" Type="http://schemas.openxmlformats.org/officeDocument/2006/relationships/image" Target="../media/image10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gi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2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2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59.wav"/><Relationship Id="rId1" Type="http://schemas.openxmlformats.org/officeDocument/2006/relationships/audio" Target="../media/audio58.wav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2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2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audio" Target="file:///D:\itved\Bharata\audio\song_from_the_hills.mp3" TargetMode="External"/><Relationship Id="rId7" Type="http://schemas.openxmlformats.org/officeDocument/2006/relationships/image" Target="../media/image136.jpeg"/><Relationship Id="rId12" Type="http://schemas.openxmlformats.org/officeDocument/2006/relationships/image" Target="../media/image141.png"/><Relationship Id="rId2" Type="http://schemas.openxmlformats.org/officeDocument/2006/relationships/audio" Target="file:///D:\itved\Bharata\audio\raga_adana.mp3" TargetMode="External"/><Relationship Id="rId1" Type="http://schemas.openxmlformats.org/officeDocument/2006/relationships/audio" Target="file:///D:\itved\Bharata\audio\raga_sindhi_bhairavi.mp3" TargetMode="Externa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40.png"/><Relationship Id="rId5" Type="http://schemas.openxmlformats.org/officeDocument/2006/relationships/audio" Target="file:///D:\itved\Bharata\audio\Unknown%20Artist%20-%20Unknown%20Album%20-%2004.%20Track%204.wav" TargetMode="External"/><Relationship Id="rId10" Type="http://schemas.openxmlformats.org/officeDocument/2006/relationships/image" Target="../media/image139.png"/><Relationship Id="rId4" Type="http://schemas.openxmlformats.org/officeDocument/2006/relationships/audio" Target="file:///D:\itved\Bharata\audio\raga_jogeshwariiv_gat_ii.mp3" TargetMode="External"/><Relationship Id="rId9" Type="http://schemas.openxmlformats.org/officeDocument/2006/relationships/image" Target="../media/image13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My%20Docs\India\presentation\audio\Track%204_2.wav" TargetMode="External"/><Relationship Id="rId1" Type="http://schemas.openxmlformats.org/officeDocument/2006/relationships/audio" Target="../media/audio62.wav"/><Relationship Id="rId6" Type="http://schemas.openxmlformats.org/officeDocument/2006/relationships/image" Target="../media/image90.png"/><Relationship Id="rId5" Type="http://schemas.openxmlformats.org/officeDocument/2006/relationships/image" Target="../media/image163.png"/><Relationship Id="rId4" Type="http://schemas.openxmlformats.org/officeDocument/2006/relationships/image" Target="../media/image12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6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6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6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67.wav"/><Relationship Id="rId1" Type="http://schemas.openxmlformats.org/officeDocument/2006/relationships/audio" Target="../media/audio66.wav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2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69.wav"/><Relationship Id="rId1" Type="http://schemas.openxmlformats.org/officeDocument/2006/relationships/audio" Target="../media/audio68.wav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23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audio" Target="../media/audio72.wav"/><Relationship Id="rId7" Type="http://schemas.openxmlformats.org/officeDocument/2006/relationships/image" Target="../media/image172.png"/><Relationship Id="rId2" Type="http://schemas.openxmlformats.org/officeDocument/2006/relationships/audio" Target="../media/audio71.wav"/><Relationship Id="rId1" Type="http://schemas.openxmlformats.org/officeDocument/2006/relationships/audio" Target="../media/audio70.wav"/><Relationship Id="rId6" Type="http://schemas.openxmlformats.org/officeDocument/2006/relationships/image" Target="../media/image171.png"/><Relationship Id="rId5" Type="http://schemas.openxmlformats.org/officeDocument/2006/relationships/image" Target="../media/image123.png"/><Relationship Id="rId4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4.wav"/><Relationship Id="rId1" Type="http://schemas.openxmlformats.org/officeDocument/2006/relationships/audio" Target="../media/audio73.wav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2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6.wav"/><Relationship Id="rId1" Type="http://schemas.openxmlformats.org/officeDocument/2006/relationships/audio" Target="../media/audio75.wav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2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7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7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8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1.wav"/><Relationship Id="rId1" Type="http://schemas.openxmlformats.org/officeDocument/2006/relationships/audio" Target="../media/audio80.wav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2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3.wav"/><Relationship Id="rId1" Type="http://schemas.openxmlformats.org/officeDocument/2006/relationships/audio" Target="../media/audio82.wav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2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8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2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5" Type="http://schemas.openxmlformats.org/officeDocument/2006/relationships/image" Target="../media/image188.png"/><Relationship Id="rId4" Type="http://schemas.openxmlformats.org/officeDocument/2006/relationships/image" Target="../media/image187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8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9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9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9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9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9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9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9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95.wav"/><Relationship Id="rId1" Type="http://schemas.openxmlformats.org/officeDocument/2006/relationships/audio" Target="file:///C:\My%20Docs\India\presentation\audio\Track%204_2.wav" TargetMode="External"/><Relationship Id="rId6" Type="http://schemas.openxmlformats.org/officeDocument/2006/relationships/image" Target="../media/image197.png"/><Relationship Id="rId5" Type="http://schemas.openxmlformats.org/officeDocument/2006/relationships/image" Target="../media/image90.png"/><Relationship Id="rId4" Type="http://schemas.openxmlformats.org/officeDocument/2006/relationships/image" Target="../media/image12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9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9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200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20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20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20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2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00506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7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_AlbionicB&amp;W" pitchFamily="34" charset="-52"/>
              </a:rPr>
              <a:t>НАУЧНЫЕ ДОСТИЖЕНИЯ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caCola" pitchFamily="2" charset="0"/>
              </a:rPr>
              <a:t/>
            </a:r>
            <a:b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caCola" pitchFamily="2" charset="0"/>
              </a:rPr>
            </a:br>
            <a:r>
              <a:rPr lang="ru-RU" sz="4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_AlbionicB&amp;W" pitchFamily="34" charset="-52"/>
              </a:rPr>
              <a:t>ВЕДИЙСКОЙ ЦИВИЛИЗАЦИИ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М. И. Михайлов,</a:t>
            </a:r>
            <a:br>
              <a:rPr lang="ru-RU" sz="4000" b="1" dirty="0" smtClean="0"/>
            </a:br>
            <a:r>
              <a:rPr lang="ru-RU" sz="4000" b="1" dirty="0" smtClean="0"/>
              <a:t>кандидат ист.н. (индолог)</a:t>
            </a: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Рисунок 4" descr="mihailov20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1" y="0"/>
            <a:ext cx="2910199" cy="3645024"/>
          </a:xfrm>
          <a:prstGeom prst="flowChartMagneticDisk">
            <a:avLst/>
          </a:prstGeom>
        </p:spPr>
      </p:pic>
    </p:spTree>
  </p:cSld>
  <p:clrMapOvr>
    <a:masterClrMapping/>
  </p:clrMapOvr>
  <p:transition advTm="5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Известные люди об Индии </a:t>
            </a:r>
          </a:p>
          <a:p>
            <a:endParaRPr lang="ru-RU" dirty="0" smtClean="0"/>
          </a:p>
          <a:p>
            <a:r>
              <a:rPr lang="ru-RU" dirty="0" smtClean="0"/>
              <a:t>«Мы многим обязаны индусам, которые научили нас считать, без чего, возможно, не было бы сделано ни одного стоящего научного открытия». </a:t>
            </a:r>
          </a:p>
          <a:p>
            <a:r>
              <a:rPr lang="ru-RU" dirty="0" smtClean="0"/>
              <a:t>– Альберт Эйнштейн </a:t>
            </a:r>
          </a:p>
          <a:p>
            <a:endParaRPr lang="ru-RU" dirty="0" smtClean="0"/>
          </a:p>
        </p:txBody>
      </p:sp>
      <p:pic>
        <p:nvPicPr>
          <p:cNvPr id="5" name="Рисунок 4" descr="einstein_tago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2060848"/>
            <a:ext cx="5400600" cy="3996444"/>
          </a:xfrm>
          <a:prstGeom prst="flowChartAlternateProcess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0" y="6237312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Альберт Эйнштейн и </a:t>
            </a:r>
            <a:r>
              <a:rPr lang="ru-RU" dirty="0" err="1" smtClean="0"/>
              <a:t>Рабиндранатх</a:t>
            </a:r>
            <a:r>
              <a:rPr lang="ru-RU" dirty="0" smtClean="0"/>
              <a:t> Тагор, 1930.</a:t>
            </a:r>
            <a:endParaRPr lang="ru-RU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 cstate="print"/>
          <a:stretch>
            <a:fillRect/>
          </a:stretch>
        </p:blipFill>
        <p:spPr>
          <a:xfrm>
            <a:off x="755576" y="27089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3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Известные люди об Индии </a:t>
            </a:r>
          </a:p>
          <a:p>
            <a:endParaRPr lang="ru-RU" dirty="0" smtClean="0"/>
          </a:p>
          <a:p>
            <a:r>
              <a:rPr lang="ru-RU" dirty="0" smtClean="0"/>
              <a:t>«Если есть на земле хоть одно место, где все человеческие мечты нашли приют с самых древнейших времен, когда человек только начал мечтать  о достойном существовании, – это Индия». 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Ромен</a:t>
            </a:r>
            <a:r>
              <a:rPr lang="ru-RU" dirty="0" smtClean="0"/>
              <a:t> Роллан. </a:t>
            </a:r>
          </a:p>
        </p:txBody>
      </p:sp>
      <p:pic>
        <p:nvPicPr>
          <p:cNvPr id="3" name="Рисунок 2" descr="r_rol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276872"/>
            <a:ext cx="3306663" cy="4254573"/>
          </a:xfrm>
          <a:prstGeom prst="rect">
            <a:avLst/>
          </a:prstGeom>
        </p:spPr>
      </p:pic>
      <p:pic>
        <p:nvPicPr>
          <p:cNvPr id="5" name="Роллан">
            <a:hlinkClick r:id="" action="ppaction://media"/>
          </p:cNvPr>
          <p:cNvPicPr>
            <a:picLocks noRot="1" noChangeAspect="1"/>
          </p:cNvPicPr>
          <p:nvPr>
            <a:wavAudioFile r:embed="rId1" name="Роллан"/>
          </p:nvPr>
        </p:nvPicPr>
        <p:blipFill>
          <a:blip r:embed="rId4" cstate="print"/>
          <a:stretch>
            <a:fillRect/>
          </a:stretch>
        </p:blipFill>
        <p:spPr>
          <a:xfrm>
            <a:off x="971600" y="33569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Учение йоги превосходно. В этой области до сих пор человечество стоит очень далеко от индусов. Такое истинное, высокое и ясное понимание жизни делает </a:t>
            </a:r>
            <a:r>
              <a:rPr lang="ru-RU" i="1" dirty="0" err="1" smtClean="0"/>
              <a:t>Вивекананду</a:t>
            </a:r>
            <a:r>
              <a:rPr lang="ru-RU" i="1" dirty="0" smtClean="0"/>
              <a:t> подлинным вождем человечества.</a:t>
            </a:r>
          </a:p>
          <a:p>
            <a:r>
              <a:rPr lang="ru-RU" b="1" dirty="0" smtClean="0"/>
              <a:t>Лев Толстой</a:t>
            </a:r>
            <a:endParaRPr lang="ru-RU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371965" cy="266429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916832"/>
            <a:ext cx="2520280" cy="3310569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5380672"/>
            <a:ext cx="8712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«Я составляю серию книг с изложением всех больших мировых религий, сущность которых во всех религиях всегда одна и та же. Вполне естественно, что религия Вед, как одна из самых древних и глубоких, занимает в этой серии первое место. Я хочу сделать выбор  наиболее ярких и глубоких изречений из Вед».</a:t>
            </a:r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5" cstate="print"/>
          <a:stretch>
            <a:fillRect/>
          </a:stretch>
        </p:blipFill>
        <p:spPr>
          <a:xfrm>
            <a:off x="6660232" y="26369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7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76672"/>
            <a:ext cx="43924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Расцвет индологии начинается с 19-го в. Уже тогда не было у</a:t>
            </a:r>
            <a:r>
              <a:rPr lang="en-US" dirty="0" smtClean="0"/>
              <a:t>-</a:t>
            </a:r>
            <a:r>
              <a:rPr lang="ru-RU" dirty="0" smtClean="0"/>
              <a:t>та в Германии, где бы отсутствовала санскритология. Кафедры индологии ныне присутствуют во всех университетах ведущих стран мира. Более полстолетия регулярно раз в три года проходят Всемирные </a:t>
            </a:r>
            <a:r>
              <a:rPr lang="ru-RU" dirty="0" err="1" smtClean="0"/>
              <a:t>санскритологические</a:t>
            </a:r>
            <a:r>
              <a:rPr lang="ru-RU" dirty="0" smtClean="0"/>
              <a:t> конференции, организуемые Международной ассоциацией санскритологии. На четырех таких конференциях я смог сделать доклад о своем открытии (Мельбурн, 1994; </a:t>
            </a:r>
            <a:r>
              <a:rPr lang="ru-RU" dirty="0" err="1" smtClean="0"/>
              <a:t>Бангалор</a:t>
            </a:r>
            <a:r>
              <a:rPr lang="ru-RU" dirty="0" smtClean="0"/>
              <a:t>, 1997; Турин, 2000 и </a:t>
            </a:r>
            <a:r>
              <a:rPr lang="ru-RU" dirty="0" err="1" smtClean="0"/>
              <a:t>Нью-Дели</a:t>
            </a:r>
            <a:r>
              <a:rPr lang="ru-RU" dirty="0" smtClean="0"/>
              <a:t>, 2001. Кроме того, устраиваются и Международные конференции </a:t>
            </a:r>
            <a:r>
              <a:rPr lang="ru-RU" dirty="0" err="1" smtClean="0"/>
              <a:t>ведологов</a:t>
            </a:r>
            <a:r>
              <a:rPr lang="ru-RU" dirty="0" smtClean="0"/>
              <a:t>. </a:t>
            </a:r>
          </a:p>
        </p:txBody>
      </p:sp>
      <p:pic>
        <p:nvPicPr>
          <p:cNvPr id="5" name="Рисунок 4" descr="15ws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-37487"/>
            <a:ext cx="4427984" cy="6895487"/>
          </a:xfrm>
          <a:prstGeom prst="round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5657671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Следующая 15-я Всемирная </a:t>
            </a:r>
            <a:r>
              <a:rPr lang="ru-RU" dirty="0" err="1" smtClean="0"/>
              <a:t>санскритологическая</a:t>
            </a:r>
            <a:r>
              <a:rPr lang="ru-RU" dirty="0" smtClean="0"/>
              <a:t> конференция состоится в Дели в январе 2012 г.</a:t>
            </a:r>
            <a:endParaRPr lang="ru-RU" dirty="0"/>
          </a:p>
        </p:txBody>
      </p:sp>
      <p:pic>
        <p:nvPicPr>
          <p:cNvPr id="7" name="wsc">
            <a:hlinkClick r:id="" action="ppaction://media"/>
          </p:cNvPr>
          <p:cNvPicPr>
            <a:picLocks noRot="1" noChangeAspect="1"/>
          </p:cNvPicPr>
          <p:nvPr>
            <a:wavAudioFile r:embed="rId1" name="wsc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6906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88640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Печально, что индология  как комплекс дисциплин в нашей республике нигде более не преподается, нежели в нашей онлайновой школе индологии. Помимо спорадических, большей частью любительских курсов ничего нигде не читается. Излишне говорить, что это – крайне нигилистическая позиция университетских властей обрекает нашу молодежь на культурную и идейную отсталость, что делает ее жертвой разного рода </a:t>
            </a:r>
            <a:r>
              <a:rPr lang="ru-RU" dirty="0" err="1" smtClean="0"/>
              <a:t>европоцентрических</a:t>
            </a:r>
            <a:r>
              <a:rPr lang="ru-RU" dirty="0" smtClean="0"/>
              <a:t> стереотипов, а также откровенно шарлатанских и даже сектантских представлений, насаждаемых из США и Западной Европы.</a:t>
            </a:r>
          </a:p>
        </p:txBody>
      </p:sp>
      <p:pic>
        <p:nvPicPr>
          <p:cNvPr id="5" name="Рисунок 4" descr="hindischoo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140968"/>
            <a:ext cx="8551385" cy="3717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2636912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http://hindischool.info</a:t>
            </a:r>
            <a:endParaRPr lang="ru-RU" sz="2800" dirty="0"/>
          </a:p>
        </p:txBody>
      </p:sp>
      <p:pic>
        <p:nvPicPr>
          <p:cNvPr id="7" name="hindischool">
            <a:hlinkClick r:id="" action="ppaction://media"/>
          </p:cNvPr>
          <p:cNvPicPr>
            <a:picLocks noRot="1" noChangeAspect="1"/>
          </p:cNvPicPr>
          <p:nvPr>
            <a:wavAudioFile r:embed="rId1" name="hindischool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985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5224603"/>
            <a:ext cx="9144000" cy="1633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Вселенная в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шастрах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описывалась иногда как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Кальпа-врикша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, священное Дерево жизни и познания, утоляющее все желания и потребности… - Подобные представления легли в основу экологической этики и культа природы. Но астрономический смысл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хронопрограммирования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Вселенной оказался утрачен.</a:t>
            </a:r>
            <a:endParaRPr lang="lt-LT" sz="20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P72633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229199"/>
          </a:xfrm>
          <a:prstGeom prst="roundRect">
            <a:avLst/>
          </a:prstGeom>
        </p:spPr>
      </p:pic>
      <p:pic>
        <p:nvPicPr>
          <p:cNvPr id="6" name="kalpa">
            <a:hlinkClick r:id="" action="ppaction://media"/>
          </p:cNvPr>
          <p:cNvPicPr>
            <a:picLocks noRot="1" noChangeAspect="1"/>
          </p:cNvPicPr>
          <p:nvPr>
            <a:wavAudioFile r:embed="rId2" name="kalp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2484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15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620688"/>
            <a:ext cx="3779912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Однако это </a:t>
            </a:r>
            <a:r>
              <a:rPr lang="ru-RU" sz="2000" dirty="0" err="1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Пожелай-Дерево</a:t>
            </a:r>
            <a:r>
              <a:rPr lang="ru-RU" sz="20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 не статично, а динамично…. Это – Солнечная система наблюдательной астрономии. Ее девять правителей-планет стремительно катятся, летят или скачут по поднебесной.</a:t>
            </a:r>
            <a:endParaRPr lang="lt-LT" sz="20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6" name="Рисунок 5" descr="grah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0"/>
            <a:ext cx="5292080" cy="6879704"/>
          </a:xfrm>
          <a:prstGeom prst="roundRect">
            <a:avLst/>
          </a:prstGeom>
        </p:spPr>
      </p:pic>
      <p:pic>
        <p:nvPicPr>
          <p:cNvPr id="7" name="grahas">
            <a:hlinkClick r:id="" action="ppaction://media"/>
          </p:cNvPr>
          <p:cNvPicPr>
            <a:picLocks noRot="1" noChangeAspect="1"/>
          </p:cNvPicPr>
          <p:nvPr>
            <a:wavAudioFile r:embed="rId1" name="graha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64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5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6686" y="0"/>
            <a:ext cx="463731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3816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 Вселенной с девятью ярусами  небесных (планетных) миров</a:t>
            </a:r>
            <a:r>
              <a:rPr lang="en-US" dirty="0" smtClean="0"/>
              <a:t> </a:t>
            </a:r>
            <a:r>
              <a:rPr lang="ru-RU" dirty="0" smtClean="0"/>
              <a:t>легко угадывается в гармоничных очертаниях пирамидальных храмов Южной Индии…</a:t>
            </a:r>
          </a:p>
          <a:p>
            <a:endParaRPr lang="ru-RU" dirty="0" smtClean="0"/>
          </a:p>
          <a:p>
            <a:r>
              <a:rPr lang="ru-RU" dirty="0" smtClean="0"/>
              <a:t>Мало кто знает, что самые гигантские (до 300 м высотой) находятся в Китае, а самые прекрасные – в Южной Индии, в Юго-восточной Азии, в Индонезии…</a:t>
            </a:r>
          </a:p>
          <a:p>
            <a:endParaRPr lang="ru-RU" dirty="0" smtClean="0"/>
          </a:p>
          <a:p>
            <a:r>
              <a:rPr lang="ru-RU" dirty="0" smtClean="0"/>
              <a:t>Как, например, </a:t>
            </a:r>
            <a:r>
              <a:rPr lang="ru-RU" dirty="0" err="1" smtClean="0"/>
              <a:t>Ангкор-ват</a:t>
            </a:r>
            <a:r>
              <a:rPr lang="ru-RU" dirty="0" smtClean="0"/>
              <a:t> в Кампучии или </a:t>
            </a:r>
            <a:r>
              <a:rPr lang="ru-RU" dirty="0" err="1" smtClean="0"/>
              <a:t>Боробудур</a:t>
            </a:r>
            <a:r>
              <a:rPr lang="ru-RU" dirty="0" smtClean="0"/>
              <a:t> и </a:t>
            </a:r>
            <a:r>
              <a:rPr lang="ru-RU" dirty="0" err="1" smtClean="0"/>
              <a:t>Прамбанан</a:t>
            </a:r>
            <a:r>
              <a:rPr lang="ru-RU" dirty="0" smtClean="0"/>
              <a:t> на Яве….</a:t>
            </a:r>
          </a:p>
          <a:p>
            <a:endParaRPr lang="ru-RU" dirty="0" smtClean="0"/>
          </a:p>
          <a:p>
            <a:r>
              <a:rPr lang="es-ES_tradnl" u="sng" dirty="0" smtClean="0"/>
              <a:t>http://knigi.hindischool.info/rama/html/art/yava.html</a:t>
            </a:r>
            <a:endParaRPr lang="ru-RU" u="sng" dirty="0" smtClean="0"/>
          </a:p>
        </p:txBody>
      </p:sp>
      <p:pic>
        <p:nvPicPr>
          <p:cNvPr id="4" name="gopuram">
            <a:hlinkClick r:id="" action="ppaction://media"/>
          </p:cNvPr>
          <p:cNvPicPr>
            <a:picLocks noRot="1" noChangeAspect="1"/>
          </p:cNvPicPr>
          <p:nvPr>
            <a:wavAudioFile r:embed="rId1" name="gopur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688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442798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Одна из 21 </a:t>
            </a:r>
            <a:r>
              <a:rPr lang="ru-RU" dirty="0" err="1" smtClean="0"/>
              <a:t>гопурам</a:t>
            </a:r>
            <a:r>
              <a:rPr lang="ru-RU" dirty="0" smtClean="0"/>
              <a:t> гигантского храма </a:t>
            </a:r>
            <a:r>
              <a:rPr lang="ru-RU" dirty="0" err="1" smtClean="0"/>
              <a:t>Шрирангам</a:t>
            </a:r>
            <a:r>
              <a:rPr lang="ru-RU" dirty="0" smtClean="0"/>
              <a:t> на острове реки </a:t>
            </a:r>
            <a:r>
              <a:rPr lang="ru-RU" dirty="0" err="1" smtClean="0"/>
              <a:t>Кавери</a:t>
            </a:r>
            <a:r>
              <a:rPr lang="ru-RU" dirty="0" smtClean="0"/>
              <a:t> в </a:t>
            </a:r>
            <a:r>
              <a:rPr lang="ru-RU" dirty="0" err="1" smtClean="0"/>
              <a:t>Тамилнаде</a:t>
            </a:r>
            <a:r>
              <a:rPr lang="ru-RU" dirty="0" smtClean="0"/>
              <a:t>. Высота 74 м.</a:t>
            </a:r>
          </a:p>
          <a:p>
            <a:endParaRPr lang="ru-RU" dirty="0" smtClean="0"/>
          </a:p>
          <a:p>
            <a:r>
              <a:rPr lang="ru-RU" dirty="0" smtClean="0"/>
              <a:t>Такие пирамиды украшали и столицу Рамы, как свидетельствует Рамаяна.</a:t>
            </a:r>
          </a:p>
          <a:p>
            <a:endParaRPr lang="ru-RU" dirty="0" smtClean="0"/>
          </a:p>
          <a:p>
            <a:r>
              <a:rPr lang="ru-RU" dirty="0" smtClean="0"/>
              <a:t>0 – первый этаж как символ неба;</a:t>
            </a:r>
          </a:p>
          <a:p>
            <a:r>
              <a:rPr lang="ru-RU" dirty="0" smtClean="0"/>
              <a:t>1-9 – ярусы планет.</a:t>
            </a:r>
          </a:p>
          <a:p>
            <a:r>
              <a:rPr lang="ru-RU" dirty="0" smtClean="0"/>
              <a:t>Десятичная система отразилась в древней архитектуре, в ведийском научном трактате </a:t>
            </a:r>
            <a:r>
              <a:rPr lang="ru-RU" dirty="0" err="1" smtClean="0"/>
              <a:t>Чхандах-шастра</a:t>
            </a:r>
            <a:r>
              <a:rPr lang="ru-RU" dirty="0" smtClean="0"/>
              <a:t> и на ведийских (</a:t>
            </a:r>
            <a:r>
              <a:rPr lang="ru-RU" dirty="0" err="1" smtClean="0"/>
              <a:t>хараппских</a:t>
            </a:r>
            <a:r>
              <a:rPr lang="ru-RU" dirty="0" smtClean="0"/>
              <a:t>) печатях.</a:t>
            </a:r>
          </a:p>
          <a:p>
            <a:endParaRPr lang="ru-RU" dirty="0" smtClean="0"/>
          </a:p>
          <a:p>
            <a:r>
              <a:rPr lang="ru-RU" dirty="0" smtClean="0"/>
              <a:t>Перед нами прообраз Солнечной системы как единого государства.</a:t>
            </a:r>
          </a:p>
          <a:p>
            <a:endParaRPr lang="ru-RU" dirty="0" smtClean="0"/>
          </a:p>
          <a:p>
            <a:r>
              <a:rPr lang="ru-RU" dirty="0" smtClean="0"/>
              <a:t>Государями Вселенной мыслили себя все индийские цари… но также и императоры других стран древнего мира: на одной монете из </a:t>
            </a:r>
            <a:r>
              <a:rPr lang="ru-RU" dirty="0" err="1" smtClean="0"/>
              <a:t>Царь-града</a:t>
            </a:r>
            <a:r>
              <a:rPr lang="ru-RU" dirty="0" smtClean="0"/>
              <a:t> было отчеканено: «Император Византийский и семи планет».</a:t>
            </a:r>
          </a:p>
        </p:txBody>
      </p:sp>
      <p:pic>
        <p:nvPicPr>
          <p:cNvPr id="4" name="Рисунок 3" descr="Srirangam_Temple_Gopur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5" name="shrirangam">
            <a:hlinkClick r:id="" action="ppaction://media"/>
          </p:cNvPr>
          <p:cNvPicPr>
            <a:picLocks noRot="1" noChangeAspect="1"/>
          </p:cNvPicPr>
          <p:nvPr>
            <a:wavAudioFile r:embed="rId1" name="shrirang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66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4365104"/>
            <a:ext cx="9058275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r>
              <a:rPr lang="ru-RU" sz="2400" dirty="0" smtClean="0"/>
              <a:t>Несомненно, именно Индия была центром глобального кольца пирамид. Я не сомневаюсь, что и скромная пирамида </a:t>
            </a:r>
            <a:r>
              <a:rPr lang="ru-RU" sz="2400" dirty="0" err="1" smtClean="0"/>
              <a:t>Цестия</a:t>
            </a:r>
            <a:r>
              <a:rPr lang="ru-RU" sz="2400" dirty="0" smtClean="0"/>
              <a:t> в Риме, именовавшаяся ранее пирамидой Рема и Ромула, - ни что иное как пирамида Рамы.</a:t>
            </a:r>
          </a:p>
          <a:p>
            <a:pPr algn="r"/>
            <a:r>
              <a:rPr lang="ru-RU" sz="2400" dirty="0" smtClean="0"/>
              <a:t>См. подробнее наш сайт</a:t>
            </a:r>
          </a:p>
          <a:p>
            <a:pPr algn="r"/>
            <a:r>
              <a:rPr lang="es-ES_tradnl" sz="2400" dirty="0" smtClean="0"/>
              <a:t>http://mir.vedhost.info/it/</a:t>
            </a:r>
            <a:endParaRPr lang="ru-RU" sz="2400" dirty="0"/>
          </a:p>
        </p:txBody>
      </p:sp>
      <p:pic>
        <p:nvPicPr>
          <p:cNvPr id="6" name="Рисунок 5" descr="pyramida_cesti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20688"/>
            <a:ext cx="9143999" cy="3379755"/>
          </a:xfrm>
          <a:prstGeom prst="roundRect">
            <a:avLst/>
          </a:prstGeom>
        </p:spPr>
      </p:pic>
      <p:pic>
        <p:nvPicPr>
          <p:cNvPr id="4" name="rim">
            <a:hlinkClick r:id="" action="ppaction://media"/>
          </p:cNvPr>
          <p:cNvPicPr>
            <a:picLocks noRot="1" noChangeAspect="1"/>
          </p:cNvPicPr>
          <p:nvPr>
            <a:wavAudioFile r:embed="rId2" name="rim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743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4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3808831"/>
            <a:ext cx="9144000" cy="3049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Ведь этруски говорили и писали (сохранилось около 15 тысяч надписей) на санскрите и древнеславянском, его европейском диалекте. Санскрит был в древний период государственным языком Европы, Сев. Африки и всей Азии. Позже его сменил русский. Затем и русский был вытеснен из Западной Европы латынью, а латынь – современными языками. Этрусская надпись вверху представляет собой склонение санскритского числительного </a:t>
            </a:r>
            <a:r>
              <a:rPr lang="ru-RU" sz="2400" dirty="0" err="1" smtClean="0"/>
              <a:t>ека</a:t>
            </a:r>
            <a:r>
              <a:rPr lang="en-US" sz="2400" dirty="0" smtClean="0"/>
              <a:t> </a:t>
            </a:r>
            <a:r>
              <a:rPr lang="ru-RU" sz="2400" dirty="0" smtClean="0"/>
              <a:t>(написано столбцами).</a:t>
            </a:r>
            <a:endParaRPr lang="ru-RU" sz="2400" dirty="0"/>
          </a:p>
        </p:txBody>
      </p:sp>
      <p:pic>
        <p:nvPicPr>
          <p:cNvPr id="4" name="Рисунок 3" descr="ek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882" y="0"/>
            <a:ext cx="4720678" cy="3861048"/>
          </a:xfrm>
          <a:prstGeom prst="rect">
            <a:avLst/>
          </a:prstGeom>
        </p:spPr>
      </p:pic>
      <p:pic>
        <p:nvPicPr>
          <p:cNvPr id="6" name="Рисунок 5" descr="monteskudaj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332656"/>
            <a:ext cx="2169421" cy="2808312"/>
          </a:xfrm>
          <a:prstGeom prst="rect">
            <a:avLst/>
          </a:prstGeom>
        </p:spPr>
      </p:pic>
      <p:pic>
        <p:nvPicPr>
          <p:cNvPr id="5" name="etruski">
            <a:hlinkClick r:id="" action="ppaction://media"/>
          </p:cNvPr>
          <p:cNvPicPr>
            <a:picLocks noRot="1" noChangeAspect="1"/>
          </p:cNvPicPr>
          <p:nvPr>
            <a:wavAudioFile r:embed="rId1" name="etruski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76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4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112" y="836712"/>
            <a:ext cx="8735888" cy="54959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000" dirty="0" smtClean="0"/>
              <a:t>Об этом же свидетельствуют сами славянские языки, изобилующие </a:t>
            </a:r>
            <a:r>
              <a:rPr lang="ru-RU" sz="2000" dirty="0" err="1" smtClean="0"/>
              <a:t>санскритизмами</a:t>
            </a:r>
            <a:r>
              <a:rPr lang="ru-RU" sz="2000" dirty="0" smtClean="0"/>
              <a:t> до такой степени, что порой целые фразы могут быть поняты без перевода. В наших языках несколько тысяч слов </a:t>
            </a:r>
            <a:r>
              <a:rPr lang="ru-RU" sz="2000" dirty="0" err="1" smtClean="0"/>
              <a:t>татсама</a:t>
            </a:r>
            <a:r>
              <a:rPr lang="ru-RU" sz="2000" dirty="0" smtClean="0"/>
              <a:t> и </a:t>
            </a:r>
            <a:r>
              <a:rPr lang="ru-RU" sz="2000" dirty="0" err="1" smtClean="0"/>
              <a:t>тадбхава</a:t>
            </a:r>
            <a:r>
              <a:rPr lang="ru-RU" sz="2000" dirty="0" smtClean="0"/>
              <a:t>, т.е. таких же самых или очень близких.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Матри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матерь, 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Праматри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праматерь,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 – </a:t>
            </a: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Двае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двое,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Двика</a:t>
            </a: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– двойка</a:t>
            </a:r>
          </a:p>
          <a:p>
            <a:pPr lvl="4">
              <a:spcBef>
                <a:spcPts val="112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и т.д.</a:t>
            </a:r>
            <a:endParaRPr lang="en-US" sz="3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3" name="rus">
            <a:hlinkClick r:id="" action="ppaction://media"/>
          </p:cNvPr>
          <p:cNvPicPr>
            <a:picLocks noRot="1" noChangeAspect="1"/>
          </p:cNvPicPr>
          <p:nvPr>
            <a:wavAudioFile r:embed="rId2" name="ru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236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35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88640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среднем течении Волги близ селения Старая Майна в Ульяновской области археологи обнаружили индийское изваяние </a:t>
            </a:r>
            <a:r>
              <a:rPr lang="ru-RU" dirty="0" err="1" smtClean="0"/>
              <a:t>Чандры</a:t>
            </a:r>
            <a:r>
              <a:rPr lang="ru-RU" dirty="0" smtClean="0"/>
              <a:t>, мифологического представителя Месяца в Ведах и </a:t>
            </a:r>
            <a:r>
              <a:rPr lang="ru-RU" dirty="0" err="1" smtClean="0"/>
              <a:t>Пуранах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Все древнейшие названия рек, встречающиеся в Поволжье,  явно санскритские, ведийские. "Самара" означает "войну", "сражение". Так называется речка, на берегах которой множество остатков оружия. Но и название "Старая Майна" может наводить на ряд ведийских ассоциаций. "Старая" - </a:t>
            </a:r>
            <a:r>
              <a:rPr lang="ru-RU" dirty="0" err="1" smtClean="0"/>
              <a:t>джара</a:t>
            </a:r>
            <a:r>
              <a:rPr lang="ru-RU" dirty="0" smtClean="0"/>
              <a:t>, "майна" - "принадлежащий Мене, супруге </a:t>
            </a:r>
            <a:r>
              <a:rPr lang="ru-RU" dirty="0" err="1" smtClean="0"/>
              <a:t>Хималая</a:t>
            </a:r>
            <a:r>
              <a:rPr lang="ru-RU" dirty="0" smtClean="0"/>
              <a:t>, олицетворения Северного тропика".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623731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Подробнее на нашем сайте </a:t>
            </a:r>
            <a:r>
              <a:rPr lang="es-ES_tradnl" dirty="0" smtClean="0"/>
              <a:t>http://starina.hindischool.info/ru/candra.html</a:t>
            </a:r>
            <a:endParaRPr lang="ru-RU" dirty="0"/>
          </a:p>
        </p:txBody>
      </p:sp>
      <p:pic>
        <p:nvPicPr>
          <p:cNvPr id="6" name="Рисунок 5" descr="candra_vol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068960"/>
            <a:ext cx="6350000" cy="3048000"/>
          </a:xfrm>
          <a:prstGeom prst="rect">
            <a:avLst/>
          </a:prstGeom>
        </p:spPr>
      </p:pic>
      <p:pic>
        <p:nvPicPr>
          <p:cNvPr id="7" name="candra">
            <a:hlinkClick r:id="" action="ppaction://media"/>
          </p:cNvPr>
          <p:cNvPicPr>
            <a:picLocks noRot="1" noChangeAspect="1"/>
          </p:cNvPicPr>
          <p:nvPr>
            <a:wavAudioFile r:embed="rId1" name="candr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4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08720"/>
            <a:ext cx="2867314" cy="4968552"/>
          </a:xfrm>
          <a:prstGeom prst="round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3968" y="1196752"/>
            <a:ext cx="46805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Сотни рек с откровенно санскритскими названиями, как будто переписанные из Махабхараты, покрывают просторы Русской равнины и Европы.</a:t>
            </a:r>
          </a:p>
          <a:p>
            <a:endParaRPr lang="ru-RU" dirty="0" smtClean="0"/>
          </a:p>
          <a:p>
            <a:r>
              <a:rPr lang="ru-RU" dirty="0" smtClean="0"/>
              <a:t>Не удивительно, ведь Махабхарата до сих пор в великом почете у индусов. Это – произведение разряда </a:t>
            </a:r>
            <a:r>
              <a:rPr lang="ru-RU" dirty="0" err="1" smtClean="0"/>
              <a:t>итихаса</a:t>
            </a:r>
            <a:r>
              <a:rPr lang="ru-RU" dirty="0" smtClean="0"/>
              <a:t> (так ведь было – подлинной священной правды). </a:t>
            </a:r>
          </a:p>
          <a:p>
            <a:endParaRPr lang="ru-RU" dirty="0" smtClean="0"/>
          </a:p>
          <a:p>
            <a:r>
              <a:rPr lang="ru-RU" dirty="0" smtClean="0"/>
              <a:t>В моей интерпретации </a:t>
            </a:r>
            <a:r>
              <a:rPr lang="ru-RU" dirty="0" err="1" smtClean="0"/>
              <a:t>астро-мифо-энциклопедия</a:t>
            </a:r>
            <a:r>
              <a:rPr lang="ru-RU" dirty="0" smtClean="0"/>
              <a:t>. Как и Веды она сопряжена с </a:t>
            </a:r>
            <a:r>
              <a:rPr lang="ru-RU" dirty="0" err="1" smtClean="0"/>
              <a:t>астрохронометрией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Вся поэма из приблизительно 100000 строф, состоящая из 18 книг, может быть прочтена за 18 суток.</a:t>
            </a:r>
            <a:endParaRPr lang="ru-RU" dirty="0"/>
          </a:p>
        </p:txBody>
      </p:sp>
      <p:pic>
        <p:nvPicPr>
          <p:cNvPr id="4" name="mbh">
            <a:hlinkClick r:id="" action="ppaction://media"/>
          </p:cNvPr>
          <p:cNvPicPr>
            <a:picLocks noRot="1" noChangeAspect="1"/>
          </p:cNvPicPr>
          <p:nvPr>
            <a:wavAudioFile r:embed="rId1" name="mbh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71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340768"/>
            <a:ext cx="3002586" cy="4383337"/>
          </a:xfrm>
          <a:prstGeom prst="round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352839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Ее кульминационная часть – «Бхагавадгита», – также символически состоящая из 18 глав, читалась ровно за 5 часов 48 мин. и 29 сек.</a:t>
            </a:r>
          </a:p>
          <a:p>
            <a:endParaRPr lang="ru-RU" dirty="0" smtClean="0"/>
          </a:p>
          <a:p>
            <a:r>
              <a:rPr lang="ru-RU" dirty="0" smtClean="0"/>
              <a:t>Это – время астрономической вставки , которая уравнивала 365 гражданских суток солнечного года с точным значением года.</a:t>
            </a:r>
          </a:p>
          <a:p>
            <a:endParaRPr lang="ru-RU" dirty="0" smtClean="0"/>
          </a:p>
          <a:p>
            <a:r>
              <a:rPr lang="ru-RU" dirty="0" smtClean="0"/>
              <a:t>Вот почему на этот важнейший хронометрический текст наложен важнейший этический трактат , излагающий диалектическую универсальную Этику.</a:t>
            </a:r>
          </a:p>
          <a:p>
            <a:endParaRPr lang="ru-RU" dirty="0" smtClean="0"/>
          </a:p>
          <a:p>
            <a:r>
              <a:rPr lang="ru-RU" dirty="0" smtClean="0"/>
              <a:t>Это до сих пор остается не понятым, и текст интерпретируется в мистическом духе.</a:t>
            </a:r>
            <a:endParaRPr lang="ru-RU" dirty="0"/>
          </a:p>
        </p:txBody>
      </p:sp>
      <p:pic>
        <p:nvPicPr>
          <p:cNvPr id="4" name="bhgita">
            <a:hlinkClick r:id="" action="ppaction://media"/>
          </p:cNvPr>
          <p:cNvPicPr>
            <a:picLocks noRot="1" noChangeAspect="1"/>
          </p:cNvPicPr>
          <p:nvPr>
            <a:wavAudioFile r:embed="rId1" name="bhgi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828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-171400"/>
            <a:ext cx="6140302" cy="70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29878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Таким же </a:t>
            </a:r>
            <a:r>
              <a:rPr lang="ru-RU" dirty="0" err="1" smtClean="0"/>
              <a:t>астро-мифологическим</a:t>
            </a:r>
            <a:r>
              <a:rPr lang="ru-RU" dirty="0" smtClean="0"/>
              <a:t> текстом является и еще более грандиозная поэма – Рамаяна.</a:t>
            </a:r>
          </a:p>
          <a:p>
            <a:endParaRPr lang="ru-RU" dirty="0" smtClean="0"/>
          </a:p>
          <a:p>
            <a:r>
              <a:rPr lang="ru-RU" dirty="0" smtClean="0"/>
              <a:t>Она может быть прочтена ровно за пять суток, что является важнейшей вставкой между обрядовым годом савана (360 суток) и гражданским солнечным годом (365 суток).</a:t>
            </a:r>
          </a:p>
          <a:p>
            <a:endParaRPr lang="ru-RU" dirty="0" smtClean="0"/>
          </a:p>
          <a:p>
            <a:r>
              <a:rPr lang="ru-RU" dirty="0" smtClean="0"/>
              <a:t>Подробнее</a:t>
            </a:r>
          </a:p>
          <a:p>
            <a:r>
              <a:rPr lang="es-ES_tradnl" dirty="0" smtClean="0"/>
              <a:t>http://knigi.hindischool.info/rama/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ram">
            <a:hlinkClick r:id="" action="ppaction://media"/>
          </p:cNvPr>
          <p:cNvPicPr>
            <a:picLocks noRot="1" noChangeAspect="1"/>
          </p:cNvPicPr>
          <p:nvPr>
            <a:wavAudioFile r:embed="rId1" name="ram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53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7263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05364"/>
            <a:ext cx="9144000" cy="39526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0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Недаром она именуется </a:t>
            </a:r>
            <a:r>
              <a:rPr lang="ru-RU" dirty="0" err="1" smtClean="0"/>
              <a:t>первопоэмой</a:t>
            </a:r>
            <a:r>
              <a:rPr lang="ru-RU" dirty="0" smtClean="0"/>
              <a:t>, считается самой древней и… образцовой. При этом она в 10 раз больше Махабхараты – со всеми изводами около миллиона строф (сто увесистых томов)!</a:t>
            </a:r>
          </a:p>
          <a:p>
            <a:endParaRPr lang="ru-RU" dirty="0" smtClean="0"/>
          </a:p>
          <a:p>
            <a:r>
              <a:rPr lang="ru-RU" dirty="0" smtClean="0"/>
              <a:t>Она повествует о зимнем ходе Солнца, украшенного Месяцем </a:t>
            </a:r>
            <a:r>
              <a:rPr lang="ru-RU" dirty="0" err="1" smtClean="0"/>
              <a:t>Чандрой</a:t>
            </a:r>
            <a:r>
              <a:rPr lang="ru-RU" dirty="0" smtClean="0"/>
              <a:t>, на Юг за похищенной супругой Светой (</a:t>
            </a:r>
            <a:r>
              <a:rPr lang="ru-RU" dirty="0" err="1" smtClean="0"/>
              <a:t>Ситой</a:t>
            </a:r>
            <a:r>
              <a:rPr lang="ru-RU" dirty="0" smtClean="0"/>
              <a:t>) и  о его победоносном возвращении на Север (в весну и лето). Обезьяны (планеты) и медведи (ср. </a:t>
            </a:r>
            <a:r>
              <a:rPr lang="ru-RU" dirty="0" err="1" smtClean="0"/>
              <a:t>мадху-атта</a:t>
            </a:r>
            <a:r>
              <a:rPr lang="ru-RU" dirty="0" smtClean="0"/>
              <a:t> – медоеды, медведи), символы лета, летних звезд, как бы жителей зимних берлог, отвоевывают Свет Солнца.</a:t>
            </a:r>
            <a:endParaRPr lang="ru-RU" dirty="0"/>
          </a:p>
        </p:txBody>
      </p:sp>
      <p:pic>
        <p:nvPicPr>
          <p:cNvPr id="5" name="ram2">
            <a:hlinkClick r:id="" action="ppaction://media"/>
          </p:cNvPr>
          <p:cNvPicPr>
            <a:picLocks noRot="1" noChangeAspect="1"/>
          </p:cNvPicPr>
          <p:nvPr>
            <a:wavAudioFile r:embed="rId1" name="ram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767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72633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6992"/>
            <a:ext cx="9144000" cy="3022198"/>
          </a:xfrm>
          <a:prstGeom prst="flowChartMagneticDisk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260648"/>
            <a:ext cx="727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Праздник </a:t>
            </a:r>
            <a:r>
              <a:rPr lang="ru-RU" sz="2400" dirty="0" err="1" smtClean="0"/>
              <a:t>Ганапати</a:t>
            </a:r>
            <a:r>
              <a:rPr lang="ru-RU" sz="2400" dirty="0" smtClean="0"/>
              <a:t> (</a:t>
            </a:r>
            <a:r>
              <a:rPr lang="ru-RU" sz="2400" dirty="0" err="1" smtClean="0"/>
              <a:t>Ганеши</a:t>
            </a:r>
            <a:r>
              <a:rPr lang="en-US" sz="2400" dirty="0" smtClean="0"/>
              <a:t> –</a:t>
            </a:r>
            <a:r>
              <a:rPr lang="ru-RU" sz="2400" dirty="0" smtClean="0"/>
              <a:t>Предводителя </a:t>
            </a:r>
            <a:r>
              <a:rPr lang="ru-RU" sz="2400" dirty="0" err="1" smtClean="0"/>
              <a:t>ганов</a:t>
            </a:r>
            <a:r>
              <a:rPr lang="ru-RU" sz="2400" dirty="0" smtClean="0"/>
              <a:t>, слуг Шивы,</a:t>
            </a:r>
            <a:r>
              <a:rPr lang="en-US" sz="2400" dirty="0" smtClean="0"/>
              <a:t> </a:t>
            </a:r>
            <a:r>
              <a:rPr lang="ru-RU" sz="2400" dirty="0" err="1" smtClean="0"/>
              <a:t>Устранителя</a:t>
            </a:r>
            <a:r>
              <a:rPr lang="ru-RU" sz="2400" dirty="0" smtClean="0"/>
              <a:t> препятствий), </a:t>
            </a:r>
            <a:br>
              <a:rPr lang="ru-RU" sz="2400" dirty="0" smtClean="0"/>
            </a:br>
            <a:r>
              <a:rPr lang="ru-RU" sz="2400" dirty="0" smtClean="0"/>
              <a:t>на самом деле - бога полнолуния</a:t>
            </a:r>
            <a:endParaRPr lang="en-US" sz="2400" dirty="0" smtClean="0"/>
          </a:p>
          <a:p>
            <a:endParaRPr lang="en-US" dirty="0" smtClean="0"/>
          </a:p>
          <a:p>
            <a:r>
              <a:rPr lang="ru-RU" dirty="0" smtClean="0"/>
              <a:t>14-й день темной половины месяца – это и есть </a:t>
            </a:r>
            <a:r>
              <a:rPr lang="ru-RU" dirty="0" err="1" smtClean="0"/>
              <a:t>ганы</a:t>
            </a:r>
            <a:r>
              <a:rPr lang="ru-RU" dirty="0" smtClean="0"/>
              <a:t>, слуги Шивы. </a:t>
            </a:r>
            <a:r>
              <a:rPr lang="ru-RU" dirty="0" err="1" smtClean="0"/>
              <a:t>Ганеша</a:t>
            </a:r>
            <a:r>
              <a:rPr lang="ru-RU" dirty="0" smtClean="0"/>
              <a:t> записал Махабхарату под диктовку </a:t>
            </a:r>
            <a:r>
              <a:rPr lang="ru-RU" dirty="0" err="1" smtClean="0"/>
              <a:t>Вьясы</a:t>
            </a:r>
            <a:r>
              <a:rPr lang="ru-RU" dirty="0" smtClean="0"/>
              <a:t> (Диаметр круга), символического редактора Вед, за три года, что говорит о привязке </a:t>
            </a:r>
            <a:r>
              <a:rPr lang="ru-RU" dirty="0" err="1" smtClean="0"/>
              <a:t>хронометрии</a:t>
            </a:r>
            <a:r>
              <a:rPr lang="ru-RU" dirty="0" smtClean="0"/>
              <a:t> поэмы к трехгодичному циклу.</a:t>
            </a:r>
          </a:p>
        </p:txBody>
      </p:sp>
      <p:pic>
        <p:nvPicPr>
          <p:cNvPr id="4" name="ganesha">
            <a:hlinkClick r:id="" action="ppaction://media"/>
          </p:cNvPr>
          <p:cNvPicPr>
            <a:picLocks noRot="1" noChangeAspect="1"/>
          </p:cNvPicPr>
          <p:nvPr>
            <a:wavAudioFile r:embed="rId1" name="ganesh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8600" y="42863"/>
            <a:ext cx="86868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DejaVu Sans Condensed" charset="0"/>
              </a:rPr>
              <a:t>   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О научных достижениях древней Индии публикации стали появляться с определенной регулярностью только после Второй мировой войны и обретения Индией независимости в 1947 г..</a:t>
            </a:r>
            <a:endParaRPr lang="es-CO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0" y="5286158"/>
            <a:ext cx="91440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Tahoma" pitchFamily="32" charset="0"/>
              </a:rPr>
              <a:t>Большинство работ крайне поверхностны и довольствуются описательным подходом - только некоторые исследователи ставят серьезные вопросы об истинном характере ведийской цивилизации.</a:t>
            </a:r>
            <a:endParaRPr lang="lt-LT" sz="2400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P80235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700808"/>
            <a:ext cx="5904656" cy="3590800"/>
          </a:xfrm>
          <a:prstGeom prst="flowChartMagneticDrum">
            <a:avLst/>
          </a:prstGeom>
        </p:spPr>
      </p:pic>
      <p:pic>
        <p:nvPicPr>
          <p:cNvPr id="6" name="Nauka">
            <a:hlinkClick r:id="" action="ppaction://media"/>
          </p:cNvPr>
          <p:cNvPicPr>
            <a:picLocks noRot="1" noChangeAspect="1"/>
          </p:cNvPicPr>
          <p:nvPr>
            <a:wavAudioFile r:embed="rId1" name="Nauk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6866" grpId="0"/>
      <p:bldP spid="3686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SLU_Minsk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526" y="-90984"/>
            <a:ext cx="9103474" cy="6948985"/>
          </a:xfrm>
          <a:prstGeom prst="rect">
            <a:avLst/>
          </a:prstGeom>
        </p:spPr>
      </p:pic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5655490"/>
            <a:ext cx="91440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Свое собственное исследование я начал 35 лет  назад, закончив Минский педагогический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и-т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ин. яз. и аспирантуру в Москве в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И-те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востоковедения АН СССР.</a:t>
            </a:r>
            <a:endParaRPr lang="en-US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845174" y="0"/>
            <a:ext cx="4298826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b="1" dirty="0" smtClean="0">
                <a:solidFill>
                  <a:srgbClr val="002060"/>
                </a:solidFill>
              </a:rPr>
              <a:t>Минский государственный лингвистический </a:t>
            </a:r>
            <a:r>
              <a:rPr lang="ru-RU" sz="2400" b="1" dirty="0" err="1" smtClean="0">
                <a:solidFill>
                  <a:srgbClr val="002060"/>
                </a:solidFill>
              </a:rPr>
              <a:t>у-т</a:t>
            </a:r>
            <a:r>
              <a:rPr lang="ru-RU" sz="2400" dirty="0" smtClean="0">
                <a:solidFill>
                  <a:srgbClr val="002060"/>
                </a:solidFill>
              </a:rPr>
              <a:t> был основан в 1948 году.</a:t>
            </a:r>
            <a:r>
              <a:rPr lang="ru-RU" sz="2400" dirty="0" smtClean="0"/>
              <a:t>.</a:t>
            </a:r>
            <a:endParaRPr lang="lt-LT" sz="2400" b="1" dirty="0">
              <a:solidFill>
                <a:srgbClr val="FFFFFF"/>
              </a:solidFill>
              <a:latin typeface="Tahoma" pitchFamily="32" charset="0"/>
              <a:cs typeface="Tahoma" pitchFamily="32" charset="0"/>
            </a:endParaRPr>
          </a:p>
        </p:txBody>
      </p:sp>
      <p:pic>
        <p:nvPicPr>
          <p:cNvPr id="6" name="inaz">
            <a:hlinkClick r:id="" action="ppaction://media"/>
          </p:cNvPr>
          <p:cNvPicPr>
            <a:picLocks noRot="1" noChangeAspect="1"/>
          </p:cNvPicPr>
          <p:nvPr>
            <a:wavAudioFile r:embed="rId1" name="inaz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9938" grpId="0"/>
      <p:bldP spid="399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476672"/>
            <a:ext cx="5148064" cy="45264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Мне посчастливилось заниматься под руководством Игоря Дмитриевича Серебрякова, тогда ведущего сотрудника Отдела памятников, крупного специалиста по индийским литературам и талантливого переводчика. Он же обратил мое внимание на философию времени </a:t>
            </a:r>
            <a:r>
              <a:rPr lang="ru-RU" sz="2400" dirty="0" err="1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Бхартрихари</a:t>
            </a: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 и великий календарный период, известный как Жизнь Брахмы.</a:t>
            </a:r>
          </a:p>
        </p:txBody>
      </p:sp>
      <p:pic>
        <p:nvPicPr>
          <p:cNvPr id="7" name="Рисунок 6" descr="serebryakov_1917-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04552" y="0"/>
            <a:ext cx="3939448" cy="5085184"/>
          </a:xfrm>
          <a:prstGeom prst="flowChartMagneticDisk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20072" y="5301208"/>
            <a:ext cx="37444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Игоря Дмитриевича </a:t>
            </a:r>
            <a:r>
              <a:rPr lang="ru-RU" sz="2800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Серебряков</a:t>
            </a:r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</a:br>
            <a:r>
              <a:rPr lang="ru-RU" b="1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(1917, Сартана, Донецкой обл. – 1998, Москва)</a:t>
            </a:r>
            <a:endParaRPr lang="ru-RU" dirty="0"/>
          </a:p>
        </p:txBody>
      </p:sp>
      <p:pic>
        <p:nvPicPr>
          <p:cNvPr id="5" name="serebryakov">
            <a:hlinkClick r:id="" action="ppaction://media"/>
          </p:cNvPr>
          <p:cNvPicPr>
            <a:picLocks noRot="1" noChangeAspect="1"/>
          </p:cNvPicPr>
          <p:nvPr>
            <a:wavAudioFile r:embed="rId1" name="serebryakov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9938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476672"/>
            <a:ext cx="91440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FF"/>
                </a:solidFill>
                <a:latin typeface="Tahoma" pitchFamily="32" charset="0"/>
                <a:cs typeface="DejaVu Sans Condensed" charset="0"/>
              </a:rPr>
              <a:t>По завещанию в 1999 г. его супруга передала мне его уникальную индологическую библиотеку.</a:t>
            </a:r>
            <a:endParaRPr lang="en-US" sz="2400" dirty="0">
              <a:solidFill>
                <a:srgbClr val="FFFFFF"/>
              </a:solidFill>
              <a:latin typeface="Tahoma" pitchFamily="32" charset="0"/>
              <a:cs typeface="DejaVu Sans Condensed" charset="0"/>
            </a:endParaRPr>
          </a:p>
        </p:txBody>
      </p:sp>
      <p:pic>
        <p:nvPicPr>
          <p:cNvPr id="5" name="Рисунок 4" descr="P8073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1412776"/>
            <a:ext cx="6948264" cy="5211198"/>
          </a:xfrm>
          <a:prstGeom prst="rect">
            <a:avLst/>
          </a:prstGeom>
        </p:spPr>
      </p:pic>
      <p:pic>
        <p:nvPicPr>
          <p:cNvPr id="4" name="library">
            <a:hlinkClick r:id="" action="ppaction://media"/>
          </p:cNvPr>
          <p:cNvPicPr>
            <a:picLocks noRot="1" noChangeAspect="1"/>
          </p:cNvPicPr>
          <p:nvPr>
            <a:wavAudioFile r:embed="rId1" name="library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99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79512" y="0"/>
            <a:ext cx="8964488" cy="411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3600" i="1" dirty="0" smtClean="0"/>
              <a:t>Что такое Четыре Веды?</a:t>
            </a:r>
          </a:p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Веды на санскрите — это не только обозначение наук как таковых, но и название собрания книг интегрального знания — собственно Веды — и учебников по всем важнейшим ведийским </a:t>
            </a:r>
            <a:r>
              <a:rPr lang="ru-RU" sz="2400" dirty="0" err="1" smtClean="0"/>
              <a:t>поддисциплинам</a:t>
            </a:r>
            <a:r>
              <a:rPr lang="ru-RU" sz="2400" dirty="0" smtClean="0"/>
              <a:t>. И самое удивительное — это собрание научных дисциплин и книг, описывающих их, сохранилось в своей целостности и поражает самое пылкое воображение и своим величественным составом, и качеством, и глубиной, и количеством. Ядро этой литературы – Четыре Веды. </a:t>
            </a:r>
            <a:r>
              <a:rPr lang="ru-RU" sz="2400" dirty="0" err="1" smtClean="0"/>
              <a:t>Зд</a:t>
            </a:r>
            <a:r>
              <a:rPr lang="ru-RU" sz="2400" dirty="0" smtClean="0"/>
              <a:t>. издание с комментарием на хинди.</a:t>
            </a:r>
            <a:endParaRPr lang="es-CO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4" name="Рисунок 3" descr="vedabook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221088"/>
            <a:ext cx="9144000" cy="3843495"/>
          </a:xfrm>
          <a:prstGeom prst="rect">
            <a:avLst/>
          </a:prstGeom>
        </p:spPr>
      </p:pic>
      <p:pic>
        <p:nvPicPr>
          <p:cNvPr id="5" name="vedas">
            <a:hlinkClick r:id="" action="ppaction://media"/>
          </p:cNvPr>
          <p:cNvPicPr>
            <a:picLocks noRot="1" noChangeAspect="1"/>
          </p:cNvPicPr>
          <p:nvPr>
            <a:wavAudioFile r:embed="rId1" name="veda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260648"/>
            <a:ext cx="9144000" cy="37262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2800" b="1" i="1" dirty="0" smtClean="0"/>
              <a:t>Насколько эти дисциплины близки к тому, что мы сегодня называем наукой?</a:t>
            </a:r>
          </a:p>
          <a:p>
            <a:r>
              <a:rPr lang="ru-RU" sz="2000" dirty="0" smtClean="0"/>
              <a:t>Я тут только замечу, что этот аспект истории Вед оказался по целому ряду исторических и политических причин скрыт и крайне неправильно понят как мировой научной общественностью, так и специалистами, занимающимися индологией и </a:t>
            </a:r>
            <a:r>
              <a:rPr lang="ru-RU" sz="2000" dirty="0" err="1" smtClean="0"/>
              <a:t>ведологией</a:t>
            </a:r>
            <a:r>
              <a:rPr lang="ru-RU" sz="2000" dirty="0" smtClean="0"/>
              <a:t>. Мне стоило не малых трудов продраться сквозь толщу филологических и мистических, если не мистифицирующих, стереотипов, господствующих как в общественном сознании, так и в исторической науке, к простому и ясному пониманию и видению структуры ведийских точных наук и самого ведийского научного мировоззрения.</a:t>
            </a:r>
          </a:p>
        </p:txBody>
      </p:sp>
      <p:pic>
        <p:nvPicPr>
          <p:cNvPr id="3" name="Рисунок 2" descr="upanisha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3717032"/>
            <a:ext cx="6578600" cy="3860800"/>
          </a:xfrm>
          <a:prstGeom prst="rect">
            <a:avLst/>
          </a:prstGeom>
        </p:spPr>
      </p:pic>
      <p:pic>
        <p:nvPicPr>
          <p:cNvPr id="4" name="science">
            <a:hlinkClick r:id="" action="ppaction://media"/>
          </p:cNvPr>
          <p:cNvPicPr>
            <a:picLocks noRot="1" noChangeAspect="1"/>
          </p:cNvPicPr>
          <p:nvPr>
            <a:wavAudioFile r:embed="rId1" name="scienc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0"/>
            <a:ext cx="8784976" cy="37878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3600" b="1" i="1" dirty="0" smtClean="0"/>
              <a:t>Какие дисциплины составляют Веды?</a:t>
            </a:r>
          </a:p>
          <a:p>
            <a:r>
              <a:rPr lang="ru-RU" sz="2400" dirty="0" smtClean="0"/>
              <a:t>В результате был обнаружен под спудом экзотической поэзии комплекс точных наук – математика, алгебра, геометрия, программирование, двоичное кодирование, шифрование, синтаксис искусственного языка, астрономия, хронология, которые были зашифрованы в учебниках, носящих название </a:t>
            </a:r>
            <a:r>
              <a:rPr lang="ru-RU" sz="2400" dirty="0" err="1" smtClean="0"/>
              <a:t>веда-анга</a:t>
            </a:r>
            <a:r>
              <a:rPr lang="ru-RU" sz="2400" dirty="0" smtClean="0"/>
              <a:t> (органическая часть Веды) и </a:t>
            </a:r>
            <a:r>
              <a:rPr lang="ru-RU" sz="2400" dirty="0" err="1" smtClean="0"/>
              <a:t>упаведа</a:t>
            </a:r>
            <a:r>
              <a:rPr lang="ru-RU" sz="2400" dirty="0" smtClean="0"/>
              <a:t> (вспомогательная наука)… </a:t>
            </a:r>
            <a:endParaRPr lang="ru-RU" sz="2400" dirty="0"/>
          </a:p>
        </p:txBody>
      </p:sp>
      <p:pic>
        <p:nvPicPr>
          <p:cNvPr id="3" name="Рисунок 2" descr="P8023509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3845608"/>
            <a:ext cx="4572000" cy="3012392"/>
          </a:xfrm>
          <a:prstGeom prst="roundRect">
            <a:avLst/>
          </a:prstGeom>
        </p:spPr>
      </p:pic>
      <p:pic>
        <p:nvPicPr>
          <p:cNvPr id="4" name="science">
            <a:hlinkClick r:id="" action="ppaction://media"/>
          </p:cNvPr>
          <p:cNvPicPr>
            <a:picLocks noRot="1" noChangeAspect="1"/>
          </p:cNvPicPr>
          <p:nvPr>
            <a:wavAudioFile r:embed="rId1" name="scienc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347864" y="0"/>
            <a:ext cx="5616624" cy="65578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3600" i="1" dirty="0" smtClean="0"/>
              <a:t>Гордость Индии</a:t>
            </a:r>
          </a:p>
          <a:p>
            <a:r>
              <a:rPr lang="ru-RU" sz="2400" dirty="0" smtClean="0"/>
              <a:t>В недавно вышедшей на английском книге «Гордость Индии» достаточно легкомысленно утверждается, что по крайней мере один человек, а именно, американский ученый </a:t>
            </a:r>
            <a:r>
              <a:rPr lang="ru-RU" sz="2400" dirty="0" err="1" smtClean="0"/>
              <a:t>Субхаш</a:t>
            </a:r>
            <a:r>
              <a:rPr lang="ru-RU" sz="2400" dirty="0" smtClean="0"/>
              <a:t> Как в книге «Астрономический код </a:t>
            </a:r>
            <a:r>
              <a:rPr lang="ru-RU" sz="2400" dirty="0" err="1" smtClean="0"/>
              <a:t>Риг-веды</a:t>
            </a:r>
            <a:r>
              <a:rPr lang="ru-RU" sz="2400" dirty="0" smtClean="0"/>
              <a:t>» смог вплотную подойти к разгадке тайного смысла Вед. При этом, авторы в виде примера ссылаются на его попытки найти в комбинациях гимнов </a:t>
            </a:r>
            <a:r>
              <a:rPr lang="ru-RU" sz="2400" dirty="0" err="1" smtClean="0"/>
              <a:t>ригведийских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мандал</a:t>
            </a:r>
            <a:r>
              <a:rPr lang="ru-RU" sz="2400" dirty="0" smtClean="0"/>
              <a:t> определения планетных синодических и сидерических периодов. Эту попытку С. Как предпринял уже в 1994 г.... </a:t>
            </a:r>
            <a:endParaRPr lang="ru-RU" sz="2400" dirty="0"/>
          </a:p>
        </p:txBody>
      </p:sp>
      <p:pic>
        <p:nvPicPr>
          <p:cNvPr id="3" name="Рисунок 2" descr="pri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24744"/>
            <a:ext cx="3219822" cy="4293096"/>
          </a:xfrm>
          <a:prstGeom prst="hexagon">
            <a:avLst/>
          </a:prstGeom>
          <a:ln>
            <a:solidFill>
              <a:srgbClr val="00B0F0"/>
            </a:solidFill>
          </a:ln>
        </p:spPr>
      </p:pic>
      <p:pic>
        <p:nvPicPr>
          <p:cNvPr id="4" name="pride">
            <a:hlinkClick r:id="" action="ppaction://media"/>
          </p:cNvPr>
          <p:cNvPicPr>
            <a:picLocks noRot="1" noChangeAspect="1"/>
          </p:cNvPicPr>
          <p:nvPr>
            <a:wavAudioFile r:embed="rId1" name="prid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0"/>
            <a:ext cx="4067944" cy="6742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Однако уже после того, как в Мельбурне я в деталях растолковал свою главную идею календарного комбинирования </a:t>
            </a:r>
            <a:r>
              <a:rPr lang="ru-RU" sz="2400" dirty="0" err="1" smtClean="0"/>
              <a:t>мандал</a:t>
            </a:r>
            <a:r>
              <a:rPr lang="ru-RU" sz="2400" dirty="0" smtClean="0"/>
              <a:t> его хорошей знакомой проф. философии г-же </a:t>
            </a:r>
            <a:r>
              <a:rPr lang="ru-RU" sz="2400" dirty="0" err="1" smtClean="0"/>
              <a:t>Рукмани</a:t>
            </a:r>
            <a:r>
              <a:rPr lang="ru-RU" sz="2400" dirty="0" smtClean="0"/>
              <a:t> из Канады. Очевидно, </a:t>
            </a:r>
            <a:r>
              <a:rPr lang="ru-RU" sz="2400" dirty="0" err="1" smtClean="0"/>
              <a:t>Рукмани</a:t>
            </a:r>
            <a:r>
              <a:rPr lang="ru-RU" sz="2400" dirty="0" smtClean="0"/>
              <a:t> смогла передать ему только общий смысл того, что комбинации песен в десяти </a:t>
            </a:r>
            <a:r>
              <a:rPr lang="ru-RU" sz="2400" dirty="0" err="1" smtClean="0"/>
              <a:t>мандалах</a:t>
            </a:r>
            <a:r>
              <a:rPr lang="ru-RU" sz="2400" dirty="0" smtClean="0"/>
              <a:t> </a:t>
            </a:r>
            <a:r>
              <a:rPr lang="ru-RU" sz="2400" dirty="0" err="1" smtClean="0"/>
              <a:t>Риг-веды</a:t>
            </a:r>
            <a:r>
              <a:rPr lang="ru-RU" sz="2400" dirty="0" smtClean="0"/>
              <a:t> создают все основные годовые величины и планетные периоды, необходимые в вечном планетном календаре. </a:t>
            </a:r>
            <a:endParaRPr lang="ru-RU" sz="2400" dirty="0"/>
          </a:p>
        </p:txBody>
      </p:sp>
      <p:pic>
        <p:nvPicPr>
          <p:cNvPr id="4" name="Рисунок 3" descr="melbourn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12163" y="0"/>
            <a:ext cx="5131837" cy="6858000"/>
          </a:xfrm>
          <a:prstGeom prst="pentagon">
            <a:avLst/>
          </a:prstGeom>
          <a:ln>
            <a:solidFill>
              <a:srgbClr val="00B0F0"/>
            </a:solidFill>
          </a:ln>
        </p:spPr>
      </p:pic>
      <p:pic>
        <p:nvPicPr>
          <p:cNvPr id="5" name="Melbourne">
            <a:hlinkClick r:id="" action="ppaction://media"/>
          </p:cNvPr>
          <p:cNvPicPr>
            <a:picLocks noRot="1" noChangeAspect="1"/>
          </p:cNvPicPr>
          <p:nvPr>
            <a:wavAudioFile r:embed="rId1" name="Melbourn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59024" y="5655490"/>
            <a:ext cx="8784976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ru-RU" sz="2400" dirty="0" smtClean="0"/>
              <a:t>Эта теория разрабатывалась мною в рамках исследования философии </a:t>
            </a:r>
            <a:r>
              <a:rPr lang="ru-RU" sz="2400" dirty="0" err="1" smtClean="0"/>
              <a:t>Кшемендры</a:t>
            </a:r>
            <a:r>
              <a:rPr lang="ru-RU" sz="2400" dirty="0" smtClean="0"/>
              <a:t>, поддерживавшегося в 1991-1992 гг. Фондом фундаментальных исследований.</a:t>
            </a:r>
            <a:endParaRPr lang="ru-RU" sz="2400" dirty="0"/>
          </a:p>
        </p:txBody>
      </p:sp>
      <p:pic>
        <p:nvPicPr>
          <p:cNvPr id="3" name="Рисунок 2" descr="melbour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0"/>
            <a:ext cx="3563888" cy="4989444"/>
          </a:xfrm>
          <a:prstGeom prst="parallelogram">
            <a:avLst/>
          </a:prstGeom>
        </p:spPr>
      </p:pic>
      <p:pic>
        <p:nvPicPr>
          <p:cNvPr id="5" name="Рисунок 4" descr="melbourne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0"/>
            <a:ext cx="3528392" cy="4939747"/>
          </a:xfrm>
          <a:prstGeom prst="parallelogram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800" y="522920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Мельбурнский</a:t>
            </a:r>
            <a:r>
              <a:rPr lang="ru-RU" dirty="0" smtClean="0"/>
              <a:t> университет</a:t>
            </a:r>
            <a:endParaRPr lang="ru-RU" dirty="0"/>
          </a:p>
        </p:txBody>
      </p:sp>
      <p:pic>
        <p:nvPicPr>
          <p:cNvPr id="7" name="Melbourne2">
            <a:hlinkClick r:id="" action="ppaction://media"/>
          </p:cNvPr>
          <p:cNvPicPr>
            <a:picLocks noRot="1" noChangeAspect="1"/>
          </p:cNvPicPr>
          <p:nvPr>
            <a:wavAudioFile r:embed="rId1" name="Melbourne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0962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548680"/>
            <a:ext cx="4139952" cy="50368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Книга переводов и исследований сатир и дидактики </a:t>
            </a:r>
            <a:r>
              <a:rPr lang="ru-RU" sz="2400" dirty="0" err="1" smtClean="0"/>
              <a:t>Кшемендры</a:t>
            </a:r>
            <a:r>
              <a:rPr lang="ru-RU" sz="2400" dirty="0" smtClean="0"/>
              <a:t> с просторными комментариями, описавшими эту теорию, вышла в </a:t>
            </a:r>
            <a:r>
              <a:rPr lang="ru-RU" sz="2400" dirty="0" err="1" smtClean="0"/>
              <a:t>вет</a:t>
            </a:r>
            <a:r>
              <a:rPr lang="ru-RU" sz="2400" dirty="0" smtClean="0"/>
              <a:t> только в 1999 г. в г. Орша в моей редакции и на деньги матери. </a:t>
            </a:r>
          </a:p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/>
              <a:t>Но еще в 1994 г. я издал статью, содержавшую описание этого открытия. </a:t>
            </a:r>
            <a:endParaRPr lang="es-CO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8" name="Рисунок 7" descr="kshem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1919" y="0"/>
            <a:ext cx="4872081" cy="6858000"/>
          </a:xfrm>
          <a:prstGeom prst="roundRect">
            <a:avLst/>
          </a:prstGeom>
        </p:spPr>
      </p:pic>
      <p:pic>
        <p:nvPicPr>
          <p:cNvPr id="4" name="kshema">
            <a:hlinkClick r:id="" action="ppaction://media"/>
          </p:cNvPr>
          <p:cNvPicPr>
            <a:picLocks noRot="1" noChangeAspect="1"/>
          </p:cNvPicPr>
          <p:nvPr>
            <a:wavAudioFile r:embed="rId1" name="kshem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476672"/>
            <a:ext cx="4139952" cy="56344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400" dirty="0" smtClean="0"/>
              <a:t>После моего очередного участия во Всемирной </a:t>
            </a:r>
            <a:r>
              <a:rPr lang="ru-RU" sz="2400" dirty="0" err="1" smtClean="0"/>
              <a:t>санскритологической</a:t>
            </a:r>
            <a:r>
              <a:rPr lang="ru-RU" sz="2400" dirty="0" smtClean="0"/>
              <a:t> конференции в </a:t>
            </a:r>
            <a:r>
              <a:rPr lang="ru-RU" sz="2400" dirty="0" err="1" smtClean="0"/>
              <a:t>Бангалоре</a:t>
            </a:r>
            <a:r>
              <a:rPr lang="ru-RU" sz="2400" dirty="0" smtClean="0"/>
              <a:t> </a:t>
            </a:r>
            <a:r>
              <a:rPr lang="ru-RU" sz="2400" dirty="0" err="1" smtClean="0"/>
              <a:t>в</a:t>
            </a:r>
            <a:r>
              <a:rPr lang="ru-RU" sz="2400" dirty="0" smtClean="0"/>
              <a:t> 1997 г. этим исследованием заинтересовался проф. </a:t>
            </a:r>
            <a:r>
              <a:rPr lang="ru-RU" sz="2400" dirty="0" err="1" smtClean="0"/>
              <a:t>Суреш</a:t>
            </a:r>
            <a:r>
              <a:rPr lang="ru-RU" sz="2400" dirty="0" smtClean="0"/>
              <a:t> </a:t>
            </a:r>
            <a:r>
              <a:rPr lang="ru-RU" sz="2400" dirty="0" err="1" smtClean="0"/>
              <a:t>Упадхьяя</a:t>
            </a:r>
            <a:r>
              <a:rPr lang="ru-RU" sz="2400" dirty="0" smtClean="0"/>
              <a:t>, в то время директор отдела аспирантуры </a:t>
            </a:r>
            <a:r>
              <a:rPr lang="ru-RU" sz="2400" dirty="0" err="1" smtClean="0"/>
              <a:t>Бхаратия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Видья</a:t>
            </a:r>
            <a:r>
              <a:rPr lang="ru-RU" sz="2400" dirty="0" smtClean="0"/>
              <a:t> </a:t>
            </a:r>
            <a:r>
              <a:rPr lang="ru-RU" sz="2400" dirty="0" err="1" smtClean="0"/>
              <a:t>Бхаван</a:t>
            </a:r>
            <a:r>
              <a:rPr lang="ru-RU" sz="2400" dirty="0" smtClean="0"/>
              <a:t> в Бомбее. Спустя три года, в 2001 г. в Бомбее, он издал мою книгу, написанную на английском языке.</a:t>
            </a:r>
          </a:p>
        </p:txBody>
      </p:sp>
      <p:pic>
        <p:nvPicPr>
          <p:cNvPr id="4" name="Рисунок 3" descr="P80338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5663" y="0"/>
            <a:ext cx="4798337" cy="6858000"/>
          </a:xfrm>
          <a:prstGeom prst="snip2DiagRect">
            <a:avLst/>
          </a:prstGeom>
        </p:spPr>
      </p:pic>
      <p:pic>
        <p:nvPicPr>
          <p:cNvPr id="5" name="studies">
            <a:hlinkClick r:id="" action="ppaction://media"/>
          </p:cNvPr>
          <p:cNvPicPr>
            <a:picLocks noRot="1" noChangeAspect="1"/>
          </p:cNvPicPr>
          <p:nvPr>
            <a:wavAudioFile r:embed="rId1" name="studies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3645024"/>
            <a:ext cx="8352928" cy="32953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3200" b="1" dirty="0" smtClean="0">
                <a:latin typeface="Times New Roman" pitchFamily="16" charset="0"/>
                <a:cs typeface="DejaVu Sans Condensed" charset="0"/>
              </a:rPr>
              <a:t>Каково количество сохранившихся санскритских произведений?</a:t>
            </a:r>
          </a:p>
          <a:p>
            <a:r>
              <a:rPr lang="ru-RU" dirty="0" smtClean="0"/>
              <a:t>Археографы описали на сегодня около двух миллионов произведений, большая часть которых сохраняется в рукописях. Это примерно по сто тысяч трудов по астрономии и математике, логике и эпистемологии, медицине и геронтологии, теории литературы и лингвистике, этике и эстетике и тысячи, а то и десятки тысяч по др. областям знания. При этом, те произведения, которые нам сразу кажутся поэмами, лирикой, эпосом, религиозными или лингвистическими трактатами, по большей части принадлежат к точной науке.</a:t>
            </a:r>
            <a:endParaRPr lang="ru-RU" dirty="0"/>
          </a:p>
        </p:txBody>
      </p:sp>
      <p:pic>
        <p:nvPicPr>
          <p:cNvPr id="3" name="Рисунок 2" descr="P8023508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188640"/>
            <a:ext cx="5364088" cy="3589206"/>
          </a:xfrm>
          <a:prstGeom prst="flowChartMagneticDisk">
            <a:avLst/>
          </a:prstGeom>
        </p:spPr>
      </p:pic>
      <p:pic>
        <p:nvPicPr>
          <p:cNvPr id="4" name="quantity">
            <a:hlinkClick r:id="" action="ppaction://media"/>
          </p:cNvPr>
          <p:cNvPicPr>
            <a:picLocks noRot="1" noChangeAspect="1"/>
          </p:cNvPicPr>
          <p:nvPr>
            <a:wavAudioFile r:embed="rId1" name="quantity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620688"/>
            <a:ext cx="8352928" cy="29260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000" dirty="0" smtClean="0"/>
              <a:t>Веды по-настоящему становятся понятны только в нашей </a:t>
            </a:r>
            <a:r>
              <a:rPr lang="ru-RU" sz="2000" b="1" dirty="0" smtClean="0"/>
              <a:t>ведийской интегральной герменевтике, которая опирается на все 14 ведийских наук и шесть </a:t>
            </a:r>
            <a:r>
              <a:rPr lang="ru-RU" sz="2000" b="1" dirty="0" err="1" smtClean="0"/>
              <a:t>даршан</a:t>
            </a:r>
            <a:r>
              <a:rPr lang="ru-RU" sz="2000" b="1" dirty="0" smtClean="0"/>
              <a:t>. Этот подход был намечен </a:t>
            </a:r>
            <a:r>
              <a:rPr lang="ru-RU" sz="2000" b="1" dirty="0" err="1" smtClean="0"/>
              <a:t>Саяной</a:t>
            </a:r>
            <a:r>
              <a:rPr lang="ru-RU" sz="2000" b="1" dirty="0" smtClean="0"/>
              <a:t>, ведийским комментатором 14 в., и ныне он принес свои плоды</a:t>
            </a:r>
            <a:r>
              <a:rPr lang="ru-RU" sz="2000" dirty="0" smtClean="0"/>
              <a:t> в виде реконструкции </a:t>
            </a:r>
            <a:r>
              <a:rPr lang="ru-RU" sz="2000" dirty="0" err="1" smtClean="0"/>
              <a:t>древневедийской</a:t>
            </a:r>
            <a:r>
              <a:rPr lang="ru-RU" sz="2000" dirty="0" smtClean="0"/>
              <a:t> высшей вычислительной науки, наидревнейшего в мире </a:t>
            </a:r>
            <a:r>
              <a:rPr lang="ru-RU" sz="2000" dirty="0" err="1" smtClean="0"/>
              <a:t>хронопрограммирования</a:t>
            </a:r>
            <a:r>
              <a:rPr lang="ru-RU" sz="2000" dirty="0" smtClean="0"/>
              <a:t> и </a:t>
            </a:r>
            <a:r>
              <a:rPr lang="ru-RU" sz="2000" dirty="0" err="1" smtClean="0"/>
              <a:t>лингво-математико-астрономических</a:t>
            </a:r>
            <a:r>
              <a:rPr lang="ru-RU" sz="2000" dirty="0" smtClean="0"/>
              <a:t> кодов </a:t>
            </a:r>
            <a:r>
              <a:rPr lang="ru-RU" sz="2000" i="1" dirty="0" err="1" smtClean="0"/>
              <a:t>веда</a:t>
            </a:r>
            <a:r>
              <a:rPr lang="ru-RU" sz="2000" dirty="0" err="1" smtClean="0"/>
              <a:t>-</a:t>
            </a:r>
            <a:r>
              <a:rPr lang="ru-RU" sz="2000" i="1" dirty="0" err="1" smtClean="0"/>
              <a:t>санхит</a:t>
            </a:r>
            <a:r>
              <a:rPr lang="ru-RU" sz="2000" dirty="0" smtClean="0"/>
              <a:t>, сборников стихотворных </a:t>
            </a:r>
            <a:r>
              <a:rPr lang="ru-RU" sz="2000" i="1" dirty="0" err="1" smtClean="0"/>
              <a:t>мантр</a:t>
            </a:r>
            <a:r>
              <a:rPr lang="ru-RU" sz="2000" dirty="0" smtClean="0"/>
              <a:t>, рассматриваемых в качестве научных формул.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18864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10010110010001100010001001010100100010010011101010111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P8023508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7744" y="3717032"/>
            <a:ext cx="4139952" cy="2770115"/>
          </a:xfrm>
          <a:prstGeom prst="ellipse">
            <a:avLst/>
          </a:prstGeom>
        </p:spPr>
      </p:pic>
      <p:pic>
        <p:nvPicPr>
          <p:cNvPr id="5" name="code">
            <a:hlinkClick r:id="" action="ppaction://media"/>
          </p:cNvPr>
          <p:cNvPicPr>
            <a:picLocks noRot="1" noChangeAspect="1"/>
          </p:cNvPicPr>
          <p:nvPr>
            <a:wavAudioFile r:embed="rId1" name="code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6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0"/>
            <a:ext cx="8352928" cy="26182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2000" dirty="0" smtClean="0"/>
              <a:t>В </a:t>
            </a:r>
            <a:r>
              <a:rPr lang="ru-RU" sz="2000" i="1" dirty="0" err="1" smtClean="0"/>
              <a:t>мантрах</a:t>
            </a:r>
            <a:r>
              <a:rPr lang="ru-RU" sz="2000" dirty="0" smtClean="0"/>
              <a:t> (букв. «стражах мысли»), как правило, видят поэтические строфы, содержащие темные фрагменты мифологии. Однако, с помощью компьютера нам удалось согласованно прочитать и </a:t>
            </a:r>
            <a:r>
              <a:rPr lang="ru-RU" sz="2000" i="1" dirty="0" err="1" smtClean="0"/>
              <a:t>мантры</a:t>
            </a:r>
            <a:r>
              <a:rPr lang="ru-RU" sz="2000" i="1" dirty="0" smtClean="0"/>
              <a:t>,</a:t>
            </a:r>
            <a:r>
              <a:rPr lang="ru-RU" sz="2000" dirty="0" smtClean="0"/>
              <a:t> </a:t>
            </a:r>
            <a:r>
              <a:rPr lang="ru-RU" sz="2000" dirty="0" err="1" smtClean="0"/>
              <a:t>и</a:t>
            </a:r>
            <a:r>
              <a:rPr lang="ru-RU" sz="2000" dirty="0" smtClean="0"/>
              <a:t> надписи на </a:t>
            </a:r>
            <a:r>
              <a:rPr lang="ru-RU" sz="2000" dirty="0" err="1" smtClean="0"/>
              <a:t>индских</a:t>
            </a:r>
            <a:r>
              <a:rPr lang="ru-RU" sz="2000" dirty="0" smtClean="0"/>
              <a:t> печатях как синкретические коды цифр, в которых кодифицированы в 7-м тысячелетии до н. э. в эпоху формирования глобальной ведийской цивилизации математические данные астрономических наблюдений самой седой древности.</a:t>
            </a:r>
            <a:endParaRPr lang="ru-RU" sz="2000" dirty="0"/>
          </a:p>
        </p:txBody>
      </p:sp>
      <p:pic>
        <p:nvPicPr>
          <p:cNvPr id="4" name="Рисунок 3" descr="P8023508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3325956"/>
            <a:ext cx="5435885" cy="3532043"/>
          </a:xfrm>
          <a:prstGeom prst="ellipse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27809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Веды предстали в виде следующего кода: 10010110010001100010001001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mantra">
            <a:hlinkClick r:id="" action="ppaction://media"/>
          </p:cNvPr>
          <p:cNvPicPr>
            <a:picLocks noRot="1" noChangeAspect="1"/>
          </p:cNvPicPr>
          <p:nvPr>
            <a:wavAudioFile r:embed="rId1" name="mant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962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23528" y="188640"/>
            <a:ext cx="8352928" cy="2679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dirty="0" smtClean="0"/>
              <a:t>Учение о </a:t>
            </a:r>
            <a:r>
              <a:rPr lang="ru-RU" b="1" dirty="0" smtClean="0"/>
              <a:t>ведийских астрономических, алгебраических и геометрических кодах</a:t>
            </a:r>
            <a:r>
              <a:rPr lang="ru-RU" dirty="0" smtClean="0"/>
              <a:t> и метод интегральной ведийской интерпретации возник при применении к ведийскому синкретическому тексту алгебраического двоичного кода, обнаруженного в «</a:t>
            </a:r>
            <a:r>
              <a:rPr lang="ru-RU" i="1" dirty="0" err="1" smtClean="0"/>
              <a:t>Чхандах</a:t>
            </a:r>
            <a:r>
              <a:rPr lang="ru-RU" dirty="0" err="1" smtClean="0"/>
              <a:t>-</a:t>
            </a:r>
            <a:r>
              <a:rPr lang="ru-RU" i="1" dirty="0" err="1" smtClean="0"/>
              <a:t>шастре</a:t>
            </a:r>
            <a:r>
              <a:rPr lang="ru-RU" dirty="0" smtClean="0"/>
              <a:t>», «Науке кодирования и стихосложения», которая считается традицией одной из </a:t>
            </a:r>
            <a:r>
              <a:rPr lang="ru-RU" i="1" dirty="0" err="1" smtClean="0"/>
              <a:t>веда</a:t>
            </a:r>
            <a:r>
              <a:rPr lang="ru-RU" dirty="0" err="1" smtClean="0"/>
              <a:t>-</a:t>
            </a:r>
            <a:r>
              <a:rPr lang="ru-RU" i="1" dirty="0" err="1" smtClean="0"/>
              <a:t>анг</a:t>
            </a:r>
            <a:r>
              <a:rPr lang="ru-RU" dirty="0" smtClean="0"/>
              <a:t>, «</a:t>
            </a:r>
            <a:r>
              <a:rPr lang="ru-RU" dirty="0" err="1" smtClean="0"/>
              <a:t>жизненноважных</a:t>
            </a:r>
            <a:r>
              <a:rPr lang="ru-RU" dirty="0" smtClean="0"/>
              <a:t> органов ведийской науки».  Я обратил на этот текст внимание после того, как проф. Рам </a:t>
            </a:r>
            <a:r>
              <a:rPr lang="ru-RU" dirty="0" err="1" smtClean="0"/>
              <a:t>Каран</a:t>
            </a:r>
            <a:r>
              <a:rPr lang="ru-RU" dirty="0" smtClean="0"/>
              <a:t> Шарма блестяще продемонстрировал двоичные преобразования в своем докладе в Турине.</a:t>
            </a:r>
          </a:p>
          <a:p>
            <a:endParaRPr lang="ru-RU" dirty="0" smtClean="0"/>
          </a:p>
        </p:txBody>
      </p:sp>
      <p:pic>
        <p:nvPicPr>
          <p:cNvPr id="3" name="Рисунок 2" descr="P8023508_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636912"/>
            <a:ext cx="6300192" cy="4005771"/>
          </a:xfrm>
          <a:prstGeom prst="trapezoid">
            <a:avLst/>
          </a:prstGeom>
        </p:spPr>
      </p:pic>
      <p:pic>
        <p:nvPicPr>
          <p:cNvPr id="4" name="Рисунок 3" descr="rksharm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2564904"/>
            <a:ext cx="2448272" cy="32802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6216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Рам </a:t>
            </a:r>
            <a:r>
              <a:rPr lang="ru-RU" dirty="0" err="1" smtClean="0"/>
              <a:t>Каран</a:t>
            </a:r>
            <a:r>
              <a:rPr lang="ru-RU" dirty="0" smtClean="0"/>
              <a:t> Шарма</a:t>
            </a:r>
            <a:endParaRPr lang="ru-RU" dirty="0"/>
          </a:p>
        </p:txBody>
      </p:sp>
      <p:pic>
        <p:nvPicPr>
          <p:cNvPr id="6" name="Sharma">
            <a:hlinkClick r:id="" action="ppaction://media"/>
          </p:cNvPr>
          <p:cNvPicPr>
            <a:picLocks noRot="1" noChangeAspect="1"/>
          </p:cNvPicPr>
          <p:nvPr>
            <a:wavAudioFile r:embed="rId1" name="Sharm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962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188640"/>
            <a:ext cx="8352928" cy="34185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sz="3600" dirty="0" smtClean="0"/>
              <a:t>Веды как </a:t>
            </a:r>
            <a:r>
              <a:rPr lang="ru-RU" sz="3600" dirty="0" err="1" smtClean="0"/>
              <a:t>биохронокомпютер</a:t>
            </a:r>
            <a:endParaRPr lang="ru-RU" sz="3600" dirty="0" smtClean="0"/>
          </a:p>
          <a:p>
            <a:r>
              <a:rPr lang="ru-RU" dirty="0" smtClean="0"/>
              <a:t>1.Теперь после многих лет исследования мы ясно </a:t>
            </a:r>
            <a:r>
              <a:rPr lang="ru-RU" dirty="0" smtClean="0"/>
              <a:t>видим </a:t>
            </a:r>
            <a:r>
              <a:rPr lang="ru-RU" dirty="0" smtClean="0"/>
              <a:t>в четырех </a:t>
            </a:r>
            <a:r>
              <a:rPr lang="ru-RU" i="1" dirty="0" smtClean="0"/>
              <a:t>Ведах</a:t>
            </a:r>
            <a:r>
              <a:rPr lang="ru-RU" dirty="0" smtClean="0"/>
              <a:t> сложную программу цельного по замыслу, содержанию и исполнению </a:t>
            </a:r>
            <a:r>
              <a:rPr lang="ru-RU" dirty="0" err="1" smtClean="0"/>
              <a:t>биохронокомпьютера</a:t>
            </a:r>
            <a:r>
              <a:rPr lang="ru-RU" dirty="0" smtClean="0"/>
              <a:t>.</a:t>
            </a:r>
            <a:r>
              <a:rPr lang="ru-RU" i="1" dirty="0" smtClean="0"/>
              <a:t> </a:t>
            </a:r>
            <a:endParaRPr lang="en-US" i="1" dirty="0" smtClean="0"/>
          </a:p>
          <a:p>
            <a:r>
              <a:rPr lang="en-US" i="1" dirty="0" smtClean="0"/>
              <a:t>2.</a:t>
            </a:r>
            <a:r>
              <a:rPr lang="ru-RU" i="1" dirty="0" smtClean="0"/>
              <a:t>Опираясь на извлеченные из Вед астрономические данные и нашу </a:t>
            </a:r>
            <a:r>
              <a:rPr lang="ru-RU" b="1" dirty="0" err="1" smtClean="0"/>
              <a:t>лунарно-астрономическую</a:t>
            </a:r>
            <a:r>
              <a:rPr lang="ru-RU" b="1" dirty="0" smtClean="0"/>
              <a:t> интерпретацию </a:t>
            </a:r>
            <a:r>
              <a:rPr lang="ru-RU" i="1" dirty="0" smtClean="0"/>
              <a:t>мы гораздо точнее </a:t>
            </a:r>
            <a:r>
              <a:rPr lang="ru-RU" b="1" dirty="0" smtClean="0"/>
              <a:t>датируем </a:t>
            </a:r>
            <a:r>
              <a:rPr lang="ru-RU" b="1" i="1" dirty="0" err="1" smtClean="0"/>
              <a:t>Риг-веду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</a:p>
          <a:p>
            <a:r>
              <a:rPr lang="en-US" dirty="0" smtClean="0"/>
              <a:t>3</a:t>
            </a:r>
            <a:r>
              <a:rPr lang="ru-RU" dirty="0" smtClean="0"/>
              <a:t>.Благодаря этому же ведийскому интегрально-астрономическому подходу мы вплотную подошли к прочтению и </a:t>
            </a:r>
            <a:r>
              <a:rPr lang="ru-RU" b="1" dirty="0" smtClean="0"/>
              <a:t>математико-астрономической дешифровке протоиндийских письмен на печатях.</a:t>
            </a:r>
            <a:r>
              <a:rPr lang="ru-RU" dirty="0" smtClean="0"/>
              <a:t> </a:t>
            </a:r>
          </a:p>
          <a:p>
            <a:endParaRPr lang="ru-RU" dirty="0" smtClean="0"/>
          </a:p>
        </p:txBody>
      </p:sp>
      <p:pic>
        <p:nvPicPr>
          <p:cNvPr id="3" name="Рисунок 2" descr="P8023509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3362651"/>
            <a:ext cx="5364088" cy="3495349"/>
          </a:xfrm>
          <a:prstGeom prst="flowChartMagneticDisk">
            <a:avLst/>
          </a:prstGeom>
        </p:spPr>
      </p:pic>
      <p:pic>
        <p:nvPicPr>
          <p:cNvPr id="4" name="bio">
            <a:hlinkClick r:id="" action="ppaction://media"/>
          </p:cNvPr>
          <p:cNvPicPr>
            <a:picLocks noRot="1" noChangeAspect="1"/>
          </p:cNvPicPr>
          <p:nvPr>
            <a:wavAudioFile r:embed="rId1" name="bio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536" y="3901164"/>
            <a:ext cx="8352928" cy="29568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s-CO" sz="2400" dirty="0">
                <a:solidFill>
                  <a:srgbClr val="000000"/>
                </a:solidFill>
                <a:latin typeface="Times New Roman" pitchFamily="16" charset="0"/>
                <a:cs typeface="DejaVu Sans Condensed" charset="0"/>
              </a:rPr>
              <a:t>  </a:t>
            </a:r>
            <a:r>
              <a:rPr lang="ru-RU" dirty="0" smtClean="0"/>
              <a:t>В наших книгах о Ведах приведены новые доказательства ранее сформулированной теории интерпретации </a:t>
            </a:r>
            <a:r>
              <a:rPr lang="ru-RU" dirty="0" err="1" smtClean="0"/>
              <a:t>веда-санхит</a:t>
            </a:r>
            <a:r>
              <a:rPr lang="ru-RU" dirty="0" smtClean="0"/>
              <a:t> в качестве операционной системы и </a:t>
            </a:r>
            <a:r>
              <a:rPr lang="ru-RU" b="1" dirty="0" smtClean="0"/>
              <a:t>календарно-астрономической базы данных речитативно-мнемонического аналого-цифрового </a:t>
            </a:r>
            <a:r>
              <a:rPr lang="ru-RU" b="1" dirty="0" err="1" smtClean="0"/>
              <a:t>хронокомпьютера</a:t>
            </a:r>
            <a:r>
              <a:rPr lang="ru-RU" dirty="0" smtClean="0"/>
              <a:t>, что и сделало </a:t>
            </a:r>
            <a:r>
              <a:rPr lang="ru-RU" i="1" dirty="0" smtClean="0"/>
              <a:t>Веды</a:t>
            </a:r>
            <a:r>
              <a:rPr lang="ru-RU" dirty="0" smtClean="0"/>
              <a:t> высшей вычислительной наукой, истинным научным ядром </a:t>
            </a:r>
            <a:r>
              <a:rPr lang="ru-RU" dirty="0" err="1" smtClean="0"/>
              <a:t>хронокосмоса</a:t>
            </a:r>
            <a:r>
              <a:rPr lang="ru-RU" dirty="0" smtClean="0"/>
              <a:t> и стержнем духовной жизни и единения величайшего научно организованного глобального государства древнего мира – </a:t>
            </a:r>
            <a:r>
              <a:rPr lang="ru-RU" b="1" dirty="0" smtClean="0"/>
              <a:t>Ведийской державы</a:t>
            </a:r>
            <a:r>
              <a:rPr lang="ru-RU" dirty="0" smtClean="0"/>
              <a:t> (7 – 1-е тысячелетия до н. э.) – родоначальницы индийских, славянских, азиатских, африканских, западноевропейских и американских цивилизаций. </a:t>
            </a:r>
            <a:endParaRPr lang="ru-RU" dirty="0"/>
          </a:p>
        </p:txBody>
      </p:sp>
      <p:pic>
        <p:nvPicPr>
          <p:cNvPr id="3" name="Рисунок 2" descr="P8023509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260648"/>
            <a:ext cx="5508104" cy="3606497"/>
          </a:xfrm>
          <a:prstGeom prst="ellipse">
            <a:avLst/>
          </a:prstGeom>
        </p:spPr>
      </p:pic>
      <p:pic>
        <p:nvPicPr>
          <p:cNvPr id="4" name="knigi">
            <a:hlinkClick r:id="" action="ppaction://media"/>
          </p:cNvPr>
          <p:cNvPicPr>
            <a:picLocks noRot="1" noChangeAspect="1"/>
          </p:cNvPicPr>
          <p:nvPr>
            <a:wavAudioFile r:embed="rId1" name="knigi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80337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404664"/>
            <a:ext cx="1928195" cy="2780928"/>
          </a:xfrm>
          <a:prstGeom prst="rect">
            <a:avLst/>
          </a:prstGeom>
        </p:spPr>
      </p:pic>
      <p:pic>
        <p:nvPicPr>
          <p:cNvPr id="8" name="Рисунок 7" descr="P80337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04664"/>
            <a:ext cx="1928195" cy="2780928"/>
          </a:xfrm>
          <a:prstGeom prst="rect">
            <a:avLst/>
          </a:prstGeom>
        </p:spPr>
      </p:pic>
      <p:pic>
        <p:nvPicPr>
          <p:cNvPr id="9" name="Рисунок 8" descr="P803379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404664"/>
            <a:ext cx="1944216" cy="2773020"/>
          </a:xfrm>
          <a:prstGeom prst="rect">
            <a:avLst/>
          </a:prstGeom>
        </p:spPr>
      </p:pic>
      <p:pic>
        <p:nvPicPr>
          <p:cNvPr id="10" name="Рисунок 9" descr="P80337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04664"/>
            <a:ext cx="2087287" cy="2780928"/>
          </a:xfrm>
          <a:prstGeom prst="rect">
            <a:avLst/>
          </a:prstGeom>
        </p:spPr>
      </p:pic>
      <p:pic>
        <p:nvPicPr>
          <p:cNvPr id="11" name="Рисунок 10" descr="P803379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55776" y="3717032"/>
            <a:ext cx="1960344" cy="2780928"/>
          </a:xfrm>
          <a:prstGeom prst="rect">
            <a:avLst/>
          </a:prstGeom>
        </p:spPr>
      </p:pic>
      <p:pic>
        <p:nvPicPr>
          <p:cNvPr id="12" name="Рисунок 11" descr="ved_cod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3717032"/>
            <a:ext cx="2067796" cy="2852936"/>
          </a:xfrm>
          <a:prstGeom prst="rect">
            <a:avLst/>
          </a:prstGeom>
        </p:spPr>
      </p:pic>
      <p:pic>
        <p:nvPicPr>
          <p:cNvPr id="13" name="Рисунок 12" descr="P80338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0032" y="3717032"/>
            <a:ext cx="1960344" cy="2736304"/>
          </a:xfrm>
          <a:prstGeom prst="rect">
            <a:avLst/>
          </a:prstGeom>
        </p:spPr>
      </p:pic>
      <p:pic>
        <p:nvPicPr>
          <p:cNvPr id="14" name="Рисунок 13" descr="P803380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29329" y="3717032"/>
            <a:ext cx="1748179" cy="2780928"/>
          </a:xfrm>
          <a:prstGeom prst="rect">
            <a:avLst/>
          </a:prstGeom>
        </p:spPr>
      </p:pic>
    </p:spTree>
  </p:cSld>
  <p:clrMapOvr>
    <a:masterClrMapping/>
  </p:clrMapOvr>
  <p:transition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932040" y="39688"/>
            <a:ext cx="4211960" cy="40212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Те же математико-астрономические коды обнаруживаются в Махабхарате, </a:t>
            </a:r>
            <a:r>
              <a:rPr lang="ru-RU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Бхагавад-Гите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и Рамаяне.</a:t>
            </a:r>
          </a:p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Вот, например, образ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шестиногого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мудреца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Шарабханги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 из Книги «Юность» «Похода Рамы» (Рамаяны) раскрывается как олицетворение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версус-синуса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  <a:cs typeface="DejaVu Sans Condensed" charset="0"/>
              </a:rPr>
              <a:t>, используемого и ныне в особо точных замерах траектории космических тел..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DejaVu Sans Condensed" charset="0"/>
            </a:endParaRPr>
          </a:p>
        </p:txBody>
      </p:sp>
      <p:pic>
        <p:nvPicPr>
          <p:cNvPr id="6" name="Рисунок 5" descr="ram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81319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48064" y="465313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Вальмики. Поход Рамы. Книга Первая: Юность. Пер. с санскрита и издание М. И. Михайлова</a:t>
            </a:r>
            <a:endParaRPr lang="ru-RU" dirty="0"/>
          </a:p>
        </p:txBody>
      </p:sp>
      <p:pic>
        <p:nvPicPr>
          <p:cNvPr id="5" name="ram">
            <a:hlinkClick r:id="" action="ppaction://media"/>
          </p:cNvPr>
          <p:cNvPicPr>
            <a:picLocks noRot="1" noChangeAspect="1"/>
          </p:cNvPicPr>
          <p:nvPr>
            <a:wavAudioFile r:embed="rId2" name="ram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0" y="4437112"/>
            <a:ext cx="8712968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000" baseline="30000" dirty="0" smtClean="0"/>
              <a:t>32</a:t>
            </a:r>
            <a:r>
              <a:rPr lang="ru-RU" sz="2000" dirty="0" smtClean="0"/>
              <a:t> </a:t>
            </a:r>
            <a:r>
              <a:rPr lang="ru-RU" sz="2000" i="1" dirty="0" err="1" smtClean="0"/>
              <a:t>Шара-бханга</a:t>
            </a:r>
            <a:r>
              <a:rPr lang="ru-RU" sz="2000" dirty="0" smtClean="0"/>
              <a:t> – «Излом стрелы» – Имя </a:t>
            </a:r>
            <a:r>
              <a:rPr lang="ru-RU" sz="2000" i="1" dirty="0" err="1" smtClean="0"/>
              <a:t>риши</a:t>
            </a:r>
            <a:r>
              <a:rPr lang="ru-RU" sz="2000" dirty="0" smtClean="0"/>
              <a:t> из леса </a:t>
            </a:r>
            <a:r>
              <a:rPr lang="ru-RU" sz="2000" dirty="0" err="1" smtClean="0"/>
              <a:t>Дандака</a:t>
            </a:r>
            <a:r>
              <a:rPr lang="ru-RU" sz="2000" dirty="0" smtClean="0"/>
              <a:t> (новолуние). Шара – стрела – когда-то важный астр. и тригонометрический термин, обозначающий </a:t>
            </a:r>
            <a:r>
              <a:rPr lang="ru-RU" sz="2000" dirty="0" err="1" smtClean="0"/>
              <a:t>версинус</a:t>
            </a:r>
            <a:r>
              <a:rPr lang="ru-RU" sz="2000" dirty="0" smtClean="0"/>
              <a:t> (</a:t>
            </a:r>
            <a:r>
              <a:rPr lang="ru-RU" sz="2000" dirty="0" err="1" smtClean="0"/>
              <a:t>versinus</a:t>
            </a:r>
            <a:r>
              <a:rPr lang="ru-RU" sz="2000" dirty="0" smtClean="0"/>
              <a:t>, </a:t>
            </a:r>
            <a:r>
              <a:rPr lang="ru-RU" sz="2000" dirty="0" err="1" smtClean="0"/>
              <a:t>versed</a:t>
            </a:r>
            <a:r>
              <a:rPr lang="ru-RU" sz="2000" dirty="0" smtClean="0"/>
              <a:t> </a:t>
            </a:r>
            <a:r>
              <a:rPr lang="ru-RU" sz="2000" dirty="0" err="1" smtClean="0"/>
              <a:t>sine</a:t>
            </a:r>
            <a:r>
              <a:rPr lang="ru-RU" sz="2000" dirty="0" smtClean="0"/>
              <a:t>, </a:t>
            </a:r>
            <a:r>
              <a:rPr lang="ru-RU" sz="2000" dirty="0" err="1" smtClean="0"/>
              <a:t>sinus</a:t>
            </a:r>
            <a:r>
              <a:rPr lang="ru-RU" sz="2000" dirty="0" smtClean="0"/>
              <a:t> </a:t>
            </a:r>
            <a:r>
              <a:rPr lang="ru-RU" sz="2000" dirty="0" err="1" smtClean="0"/>
              <a:t>versus</a:t>
            </a:r>
            <a:r>
              <a:rPr lang="ru-RU" sz="2000" dirty="0" smtClean="0"/>
              <a:t> или </a:t>
            </a:r>
            <a:r>
              <a:rPr lang="ru-RU" sz="2000" dirty="0" err="1" smtClean="0"/>
              <a:t>flipped</a:t>
            </a:r>
            <a:r>
              <a:rPr lang="ru-RU" sz="2000" dirty="0" smtClean="0"/>
              <a:t> </a:t>
            </a:r>
            <a:r>
              <a:rPr lang="ru-RU" sz="2000" dirty="0" err="1" smtClean="0"/>
              <a:t>sine</a:t>
            </a:r>
            <a:r>
              <a:rPr lang="ru-RU" sz="2000" dirty="0" smtClean="0"/>
              <a:t> – букв. «повернутый» (надломленный, противоположный, горизонтальный) синус, также именуемый </a:t>
            </a:r>
            <a:r>
              <a:rPr lang="ru-RU" sz="2000" i="1" dirty="0" err="1" smtClean="0"/>
              <a:t>sagitta</a:t>
            </a:r>
            <a:r>
              <a:rPr lang="ru-RU" sz="2000" dirty="0" smtClean="0"/>
              <a:t> (стрела). </a:t>
            </a:r>
            <a:r>
              <a:rPr lang="ru-RU" sz="2000" dirty="0" err="1" smtClean="0"/>
              <a:t>Версинус</a:t>
            </a:r>
            <a:r>
              <a:rPr lang="ru-RU" sz="2000" dirty="0" smtClean="0"/>
              <a:t> – тригонометрическая функция угла, равная единице минус косинус этого угла.</a:t>
            </a:r>
            <a:endParaRPr lang="lt-LT" sz="20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2" charset="0"/>
              <a:cs typeface="Tahoma" pitchFamily="32" charset="0"/>
            </a:endParaRPr>
          </a:p>
        </p:txBody>
      </p:sp>
      <p:pic>
        <p:nvPicPr>
          <p:cNvPr id="5" name="Рисунок 4" descr="sharabhang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0"/>
            <a:ext cx="6264696" cy="4276284"/>
          </a:xfrm>
          <a:prstGeom prst="rect">
            <a:avLst/>
          </a:prstGeom>
        </p:spPr>
      </p:pic>
      <p:pic>
        <p:nvPicPr>
          <p:cNvPr id="4" name="shara">
            <a:hlinkClick r:id="" action="ppaction://media"/>
          </p:cNvPr>
          <p:cNvPicPr>
            <a:picLocks noRot="1" noChangeAspect="1"/>
          </p:cNvPicPr>
          <p:nvPr>
            <a:wavAudioFile r:embed="rId1" name="sha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65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8023509_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195701"/>
          </a:xfrm>
          <a:prstGeom prst="flowChartMagneticTape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40102" y="260648"/>
            <a:ext cx="937859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Данная астрономическая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парадигма легла в основу </a:t>
            </a:r>
            <a:b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всех явлений культуры </a:t>
            </a:r>
            <a:b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древней Индии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astro">
            <a:hlinkClick r:id="" action="ppaction://media"/>
          </p:cNvPr>
          <p:cNvPicPr>
            <a:picLocks noRot="1" noChangeAspect="1"/>
          </p:cNvPicPr>
          <p:nvPr>
            <a:wavAudioFile r:embed="rId1" name="astro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80235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76866"/>
            <a:ext cx="9144000" cy="5704268"/>
          </a:xfrm>
          <a:prstGeom prst="flowChartMagneticDisk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Древние ведийские города имели строгую астрономическую ориентацию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gorod2">
            <a:hlinkClick r:id="" action="ppaction://media"/>
          </p:cNvPr>
          <p:cNvPicPr>
            <a:picLocks noRot="1" noChangeAspect="1"/>
          </p:cNvPicPr>
          <p:nvPr>
            <a:wavAudioFile r:embed="rId1" name="goro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nimran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5413241" cy="6165304"/>
          </a:xfrm>
          <a:prstGeom prst="rect">
            <a:avLst/>
          </a:prstGeom>
        </p:spPr>
      </p:pic>
      <p:pic>
        <p:nvPicPr>
          <p:cNvPr id="8" name="Рисунок 7" descr="nimrana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9230" y="0"/>
            <a:ext cx="3724770" cy="6165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6237312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Форт-отель </a:t>
            </a:r>
            <a:r>
              <a:rPr lang="ru-RU" dirty="0" err="1" smtClean="0"/>
              <a:t>Нимрана</a:t>
            </a:r>
            <a:r>
              <a:rPr lang="ru-RU" dirty="0" smtClean="0"/>
              <a:t> и его амфитеатр, 125 км от Дели, возведен в 15 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Так же были ориентированы и древние театры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театр">
            <a:hlinkClick r:id="" action="ppaction://media"/>
          </p:cNvPr>
          <p:cNvPicPr>
            <a:picLocks noRot="1" noChangeAspect="1"/>
          </p:cNvPicPr>
          <p:nvPr>
            <a:wavAudioFile r:embed="rId2" name="театр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театр">
            <a:hlinkClick r:id="" action="ppaction://media"/>
          </p:cNvPr>
          <p:cNvPicPr>
            <a:picLocks noRot="1" noChangeAspect="1"/>
          </p:cNvPicPr>
          <p:nvPr>
            <a:wavAudioFile r:embed="rId3" name="театр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14288"/>
            <a:ext cx="9144000" cy="687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09600" y="1371600"/>
            <a:ext cx="800100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Астрономическая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МУДРОСТЬ</a:t>
            </a:r>
            <a:endParaRPr lang="en-US" sz="80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arket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7400" y="5141913"/>
            <a:ext cx="4572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      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928926" y="4714884"/>
            <a:ext cx="3563004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СВЕТЛАНА 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БАРКУН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Читает Н.С. Михайлова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428750" y="3143250"/>
            <a:ext cx="6400800" cy="771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blipFill dpi="0" rotWithShape="0">
                  <a:blip r:embed="rId7">
                    <a:alphaModFix amt="50000"/>
                  </a:blip>
                  <a:srcRect/>
                  <a:stretch>
                    <a:fillRect/>
                  </a:stretch>
                </a:blip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 </a:t>
            </a:r>
            <a:r>
              <a:rPr lang="ru-RU" sz="3600" kern="10" dirty="0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blipFill dpi="0" rotWithShape="0">
                  <a:blip r:embed="rId7">
                    <a:alphaModFix amt="50000"/>
                  </a:blip>
                  <a:srcRect/>
                  <a:stretch>
                    <a:fillRect/>
                  </a:stretch>
                </a:blip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«</a:t>
            </a:r>
            <a:r>
              <a:rPr lang="ru-RU" sz="3600" kern="10" dirty="0" err="1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Бхарата-натъя-шастры</a:t>
            </a:r>
            <a:r>
              <a:rPr lang="ru-RU" sz="3600" kern="10" dirty="0" smtClean="0">
                <a:ln w="6480">
                  <a:solidFill>
                    <a:srgbClr val="FF00FF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Market"/>
              </a:rPr>
              <a:t>»</a:t>
            </a:r>
            <a:endParaRPr lang="ru-RU" sz="3600" kern="10" dirty="0">
              <a:ln w="6480">
                <a:solidFill>
                  <a:srgbClr val="FF00FF"/>
                </a:solidFill>
                <a:miter lim="800000"/>
                <a:headEnd/>
                <a:tailEnd/>
              </a:ln>
              <a:solidFill>
                <a:srgbClr val="FFFF00"/>
              </a:solidFill>
              <a:effectLst>
                <a:outerShdw dist="17819" dir="2700000" algn="ctr" rotWithShape="0">
                  <a:srgbClr val="C0C0C0">
                    <a:alpha val="80011"/>
                  </a:srgbClr>
                </a:outerShdw>
              </a:effectLst>
              <a:latin typeface="Market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43174" y="4143380"/>
            <a:ext cx="357872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lt-L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М. И. 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МИХАЙЛОВ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,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arket" charset="0"/>
              </a:rPr>
              <a:t>  </a:t>
            </a:r>
            <a:endParaRPr lang="lt-LT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arket" charset="0"/>
            </a:endParaRPr>
          </a:p>
        </p:txBody>
      </p:sp>
      <p:pic>
        <p:nvPicPr>
          <p:cNvPr id="9" name="Track 4_2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Unknown Artist - Unknown Album - 02. Track 2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 additive="repl"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000" numSld="39">
                <p:cTn id="18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numSld="45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097" grpId="0" build="allAtOnce"/>
      <p:bldP spid="410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hara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8640" y="0"/>
            <a:ext cx="4785360" cy="6858000"/>
          </a:xfrm>
          <a:prstGeom prst="flowChartMagneticDisk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692696"/>
            <a:ext cx="37444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Тайна специфики индийской эстетики и театрального искусства заключена в этой древней ведийской книге, именующейся </a:t>
            </a:r>
            <a:r>
              <a:rPr lang="ru-RU" dirty="0" err="1" smtClean="0"/>
              <a:t>Бхарата-натъя-шастра</a:t>
            </a:r>
            <a:r>
              <a:rPr lang="ru-RU" dirty="0" smtClean="0"/>
              <a:t>, «Наука театрального действа» </a:t>
            </a:r>
            <a:r>
              <a:rPr lang="ru-RU" dirty="0" err="1" smtClean="0"/>
              <a:t>Бхараты</a:t>
            </a:r>
            <a:r>
              <a:rPr lang="ru-RU" dirty="0" smtClean="0"/>
              <a:t> (Возросшего, Просвещенного, Месяца).</a:t>
            </a:r>
          </a:p>
          <a:p>
            <a:r>
              <a:rPr lang="ru-RU" dirty="0" smtClean="0"/>
              <a:t>И.Д. Серебряков отмечал, что эта теория театра на две тысячи лет предвосхищает «систему Станиславского». Но она таит в себе и еще скрытый астрономический смысл, являясь пятой </a:t>
            </a:r>
            <a:r>
              <a:rPr lang="ru-RU" dirty="0" err="1" smtClean="0"/>
              <a:t>Ведой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Бхарата">
            <a:hlinkClick r:id="" action="ppaction://media"/>
          </p:cNvPr>
          <p:cNvPicPr>
            <a:picLocks noRot="1" noChangeAspect="1"/>
          </p:cNvPicPr>
          <p:nvPr>
            <a:wavAudioFile r:embed="rId1" name="Бхарата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barkun_alicante201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2412776" y="0"/>
            <a:ext cx="9144000" cy="6857999"/>
          </a:xfrm>
          <a:prstGeom prst="rect">
            <a:avLst/>
          </a:prstGeom>
        </p:spPr>
      </p:pic>
      <p:pic>
        <p:nvPicPr>
          <p:cNvPr id="2" name="Рисунок 1" descr="P726332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8064" y="0"/>
            <a:ext cx="5251485" cy="6858000"/>
          </a:xfrm>
          <a:prstGeom prst="flowChartDisplay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03674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Первая строфа – это посвящение Брахме, творцу Солнечной Вселенной и этой пятой Веды. В двоичном коде она содержит шифр лунного года из 358 суток, разделенного на поры года. Этот лунный год состоит из 13 аномалистических месяцев.</a:t>
            </a:r>
            <a:endParaRPr lang="ru-RU" dirty="0"/>
          </a:p>
        </p:txBody>
      </p:sp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55801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Склонив чело перед двумя небесными светочами – Великим Отцом Брахмой, Солнцем, и Великим Господом </a:t>
            </a:r>
            <a:r>
              <a:rPr lang="ru-RU" dirty="0" err="1" smtClean="0"/>
              <a:t>Махешварой</a:t>
            </a:r>
            <a:r>
              <a:rPr lang="ru-RU" dirty="0" smtClean="0"/>
              <a:t>, Луной, я сейчас поведаю науку театра «</a:t>
            </a:r>
            <a:r>
              <a:rPr lang="ru-RU" dirty="0" err="1" smtClean="0"/>
              <a:t>Натья-шастру</a:t>
            </a:r>
            <a:r>
              <a:rPr lang="ru-RU" dirty="0" smtClean="0"/>
              <a:t>», как она была изложена Брахмой, Творцом мира.</a:t>
            </a:r>
            <a:endParaRPr lang="ru-RU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1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3" name="Записанный звук"/>
          </p:nvPr>
        </p:nvPicPr>
        <p:blipFill>
          <a:blip r:embed="rId1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1 strofa">
            <a:hlinkClick r:id="" action="ppaction://media"/>
          </p:cNvPr>
          <p:cNvPicPr>
            <a:picLocks noRot="1" noChangeAspect="1"/>
          </p:cNvPicPr>
          <p:nvPr>
            <a:wavAudioFile r:embed="rId4" name="1 strofa"/>
          </p:nvPr>
        </p:nvPicPr>
        <p:blipFill>
          <a:blip r:embed="rId1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shloka">
            <a:hlinkClick r:id="" action="ppaction://media"/>
          </p:cNvPr>
          <p:cNvPicPr>
            <a:picLocks noRot="1" noChangeAspect="1"/>
          </p:cNvPicPr>
          <p:nvPr>
            <a:wavAudioFile r:embed="rId5" name="shloka"/>
          </p:nvPr>
        </p:nvPicPr>
        <p:blipFill>
          <a:blip r:embed="rId1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1" name="transl">
            <a:hlinkClick r:id="" action="ppaction://media"/>
          </p:cNvPr>
          <p:cNvPicPr>
            <a:picLocks noRot="1" noChangeAspect="1"/>
          </p:cNvPicPr>
          <p:nvPr>
            <a:wavAudioFile r:embed="rId6" name="transl"/>
          </p:nvPr>
        </p:nvPicPr>
        <p:blipFill>
          <a:blip r:embed="rId1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2" name="shloka01.wav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1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3" name="Track 4_2.wav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19" cstate="print"/>
          <a:stretch>
            <a:fillRect/>
          </a:stretch>
        </p:blipFill>
        <p:spPr>
          <a:xfrm>
            <a:off x="2699792" y="26369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3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6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4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7000" numSld="12">
                <p:cTn id="33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urya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573157" cy="6858000"/>
          </a:xfrm>
          <a:prstGeom prst="rect">
            <a:avLst/>
          </a:prstGeom>
        </p:spPr>
      </p:pic>
      <p:sp>
        <p:nvSpPr>
          <p:cNvPr id="8" name="Блок-схема: альтернативный процесс 7"/>
          <p:cNvSpPr/>
          <p:nvPr/>
        </p:nvSpPr>
        <p:spPr bwMode="auto">
          <a:xfrm>
            <a:off x="3635896" y="0"/>
            <a:ext cx="5256584" cy="4797152"/>
          </a:xfrm>
          <a:prstGeom prst="flowChartAlternateProcess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SimSu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5860840"/>
            <a:ext cx="61926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Bhujanga –Trasita-karana</a:t>
            </a:r>
          </a:p>
          <a:p>
            <a:r>
              <a:rPr lang="es-ES_tradnl" sz="2400" dirty="0" smtClean="0"/>
              <a:t>Svetlana Barkun, Alicante, Spain, 2011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0"/>
            <a:ext cx="48245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</a:t>
            </a:r>
            <a:r>
              <a:rPr lang="ru-RU" dirty="0" smtClean="0"/>
              <a:t>Внимательное прочтение </a:t>
            </a:r>
            <a:r>
              <a:rPr lang="ru-RU" dirty="0" err="1" smtClean="0"/>
              <a:t>Бхарата-натъя-шастры</a:t>
            </a:r>
            <a:r>
              <a:rPr lang="ru-RU" dirty="0" smtClean="0"/>
              <a:t> позволяет увидеть символический смысл каждого движения. </a:t>
            </a:r>
          </a:p>
          <a:p>
            <a:r>
              <a:rPr lang="ru-RU" dirty="0" smtClean="0"/>
              <a:t>108 </a:t>
            </a:r>
            <a:r>
              <a:rPr lang="ru-RU" dirty="0" err="1" smtClean="0"/>
              <a:t>каран</a:t>
            </a:r>
            <a:r>
              <a:rPr lang="ru-RU" dirty="0" smtClean="0"/>
              <a:t> – 108 шагов </a:t>
            </a:r>
            <a:r>
              <a:rPr lang="ru-RU" dirty="0" err="1" smtClean="0"/>
              <a:t>Сурьи</a:t>
            </a:r>
            <a:r>
              <a:rPr lang="ru-RU" dirty="0" smtClean="0"/>
              <a:t> по эклиптике.</a:t>
            </a:r>
          </a:p>
          <a:p>
            <a:r>
              <a:rPr lang="ru-RU" dirty="0" smtClean="0"/>
              <a:t>28 </a:t>
            </a:r>
            <a:r>
              <a:rPr lang="ru-RU" dirty="0" err="1" smtClean="0"/>
              <a:t>патака</a:t>
            </a:r>
            <a:r>
              <a:rPr lang="ru-RU" dirty="0" smtClean="0"/>
              <a:t> (жестов) руки – 28 лунных </a:t>
            </a:r>
            <a:r>
              <a:rPr lang="ru-RU" dirty="0" err="1" smtClean="0"/>
              <a:t>накшатр</a:t>
            </a:r>
            <a:r>
              <a:rPr lang="ru-RU" dirty="0" smtClean="0"/>
              <a:t>; их модификации (</a:t>
            </a:r>
            <a:r>
              <a:rPr lang="ru-RU" dirty="0" err="1" smtClean="0"/>
              <a:t>винийоги</a:t>
            </a:r>
            <a:r>
              <a:rPr lang="ru-RU" dirty="0" smtClean="0"/>
              <a:t>) – солнечный год;</a:t>
            </a:r>
          </a:p>
          <a:p>
            <a:r>
              <a:rPr lang="ru-RU" dirty="0" smtClean="0"/>
              <a:t>24 спаренные руки – 24 полумесяца (</a:t>
            </a:r>
            <a:r>
              <a:rPr lang="ru-RU" dirty="0" err="1" smtClean="0"/>
              <a:t>пакша</a:t>
            </a:r>
            <a:r>
              <a:rPr lang="ru-RU" dirty="0" smtClean="0"/>
              <a:t>); их модификации (</a:t>
            </a:r>
            <a:r>
              <a:rPr lang="ru-RU" dirty="0" err="1" smtClean="0"/>
              <a:t>винийоги</a:t>
            </a:r>
            <a:r>
              <a:rPr lang="ru-RU" dirty="0" smtClean="0"/>
              <a:t>) – 54 </a:t>
            </a:r>
            <a:r>
              <a:rPr lang="ru-RU" dirty="0" err="1" smtClean="0"/>
              <a:t>упанакшатры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12 </a:t>
            </a:r>
            <a:r>
              <a:rPr lang="ru-RU" dirty="0" err="1" smtClean="0"/>
              <a:t>бандхава-хастах</a:t>
            </a:r>
            <a:r>
              <a:rPr lang="ru-RU" dirty="0" smtClean="0"/>
              <a:t> + 24 </a:t>
            </a:r>
            <a:r>
              <a:rPr lang="ru-RU" dirty="0" err="1" smtClean="0"/>
              <a:t>хастах</a:t>
            </a:r>
            <a:r>
              <a:rPr lang="ru-RU" dirty="0" smtClean="0"/>
              <a:t> = 36 деканов Зодиака;</a:t>
            </a:r>
          </a:p>
          <a:p>
            <a:r>
              <a:rPr lang="ru-RU" dirty="0" smtClean="0"/>
              <a:t>8 положений головы (</a:t>
            </a:r>
            <a:r>
              <a:rPr lang="ru-RU" dirty="0" err="1" smtClean="0"/>
              <a:t>шира-бхеда</a:t>
            </a:r>
            <a:r>
              <a:rPr lang="ru-RU" dirty="0" smtClean="0"/>
              <a:t>) – 8 сторон света;</a:t>
            </a:r>
          </a:p>
          <a:p>
            <a:r>
              <a:rPr lang="ru-RU" dirty="0" smtClean="0"/>
              <a:t>9 </a:t>
            </a:r>
            <a:r>
              <a:rPr lang="ru-RU" dirty="0" err="1" smtClean="0"/>
              <a:t>нава-граха</a:t>
            </a:r>
            <a:r>
              <a:rPr lang="ru-RU" dirty="0" smtClean="0"/>
              <a:t> – 9 поз  планет.</a:t>
            </a:r>
          </a:p>
        </p:txBody>
      </p:sp>
      <p:pic>
        <p:nvPicPr>
          <p:cNvPr id="7" name="karana">
            <a:hlinkClick r:id="" action="ppaction://media"/>
          </p:cNvPr>
          <p:cNvPicPr>
            <a:picLocks noRot="1" noChangeAspect="1"/>
          </p:cNvPicPr>
          <p:nvPr>
            <a:wavAudioFile r:embed="rId2" name="karan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9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4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eva_ag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055" y="908720"/>
            <a:ext cx="7231354" cy="511256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123728" y="476672"/>
            <a:ext cx="1972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Агни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623731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Первый день полнолуния</a:t>
            </a:r>
            <a:endParaRPr lang="ru-RU" dirty="0"/>
          </a:p>
        </p:txBody>
      </p:sp>
      <p:pic>
        <p:nvPicPr>
          <p:cNvPr id="6" name="dhu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5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ind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397" y="836712"/>
            <a:ext cx="7333206" cy="51845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9552" y="332656"/>
            <a:ext cx="2541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Индра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09329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Второй день полнолуния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shi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052736"/>
            <a:ext cx="6529404" cy="46162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78757" y="332656"/>
            <a:ext cx="226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Шива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309320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Бог новолуния и лунного года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parvat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087156"/>
            <a:ext cx="6696744" cy="47345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6211669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Ночь новолуния и </a:t>
            </a:r>
            <a:br>
              <a:rPr lang="ru-RU" dirty="0" smtClean="0"/>
            </a:br>
            <a:r>
              <a:rPr lang="ru-RU" dirty="0" smtClean="0"/>
              <a:t>зимнего солнцеворота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5760" y="332656"/>
            <a:ext cx="3328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Парвати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laksh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052736"/>
            <a:ext cx="6673420" cy="471810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7160" y="332656"/>
            <a:ext cx="316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Лакшми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566124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Ночь новолуния и </a:t>
            </a:r>
            <a:br>
              <a:rPr lang="ru-RU" dirty="0" smtClean="0"/>
            </a:br>
            <a:r>
              <a:rPr lang="ru-RU" dirty="0" smtClean="0"/>
              <a:t>летнего солнцеворота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ganes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087156"/>
            <a:ext cx="6624736" cy="46836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66124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Бог полнолуния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5717" y="332656"/>
            <a:ext cx="2948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Ганеша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va_varu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0948" y="1124744"/>
            <a:ext cx="6620254" cy="468052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8961" y="332656"/>
            <a:ext cx="2902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Варуна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566124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Молодой месяц, царь Запада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eva_vay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43578" cy="469701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21871" y="332656"/>
            <a:ext cx="1776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Ваю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211669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Невидимый месяц новолуния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sta_alapadm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3947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Алападма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0"/>
            <a:ext cx="2150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лотос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asta_ardhachandr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5157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Ардхачандра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9761" y="620688"/>
            <a:ext cx="41908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Полумесяц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ardhapatk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8358" y="0"/>
            <a:ext cx="4981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Ардхапатака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55825" y="0"/>
            <a:ext cx="3496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Полустяг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brahmar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8930" y="0"/>
            <a:ext cx="38801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Бхрамар</a:t>
            </a:r>
            <a:r>
              <a:rPr lang="ru-RU" sz="5400" b="1" cap="none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73607" y="152400"/>
            <a:ext cx="2836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Шмель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chandrakal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3786" y="0"/>
            <a:ext cx="4950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Чандра-каля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620688"/>
            <a:ext cx="4664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Серп Месяца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chatur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64910" y="0"/>
            <a:ext cx="2828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Чатура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8198" y="152400"/>
            <a:ext cx="2786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Четыре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hamsapaksh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990" y="0"/>
            <a:ext cx="5077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Хамса-пакша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4133" y="620688"/>
            <a:ext cx="5129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Крыло лебедя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asta_hamsasy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4905" y="0"/>
            <a:ext cx="4528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Хамса-асья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85829" y="548680"/>
            <a:ext cx="5258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Голова лебедя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kartarimukh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0625"/>
            <a:ext cx="7829550" cy="5667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57245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err="1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Картари-мукха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26358" y="764704"/>
            <a:ext cx="3913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Нож(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ницы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3744" y="-27384"/>
            <a:ext cx="4590256" cy="688538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4355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Режиссером пляски светил в этом танце выступает Шива </a:t>
            </a:r>
            <a:r>
              <a:rPr lang="ru-RU" dirty="0" err="1" smtClean="0"/>
              <a:t>Ната-раджа</a:t>
            </a:r>
            <a:r>
              <a:rPr lang="ru-RU" dirty="0" smtClean="0"/>
              <a:t> (Царь небесного танца планет или  космической годовой драмы).</a:t>
            </a:r>
          </a:p>
          <a:p>
            <a:endParaRPr lang="ru-RU" dirty="0" smtClean="0"/>
          </a:p>
          <a:p>
            <a:r>
              <a:rPr lang="ru-RU" dirty="0" smtClean="0"/>
              <a:t>Шива  определяется </a:t>
            </a:r>
            <a:r>
              <a:rPr lang="ru-RU" dirty="0" err="1" smtClean="0"/>
              <a:t>Шанкарой</a:t>
            </a:r>
            <a:r>
              <a:rPr lang="ru-RU" dirty="0" smtClean="0"/>
              <a:t>, древнейшим комментатором Веданты, как </a:t>
            </a:r>
            <a:r>
              <a:rPr lang="ru-RU" dirty="0" err="1" smtClean="0"/>
              <a:t>Маха-Каля</a:t>
            </a:r>
            <a:r>
              <a:rPr lang="ru-RU" dirty="0" smtClean="0"/>
              <a:t> (Великое время, Год).</a:t>
            </a:r>
          </a:p>
          <a:p>
            <a:endParaRPr lang="ru-RU" dirty="0" smtClean="0"/>
          </a:p>
          <a:p>
            <a:r>
              <a:rPr lang="ru-RU" dirty="0" smtClean="0"/>
              <a:t>Он связан с новолунием и Зимним Солнцеворотом (</a:t>
            </a:r>
            <a:r>
              <a:rPr lang="ru-RU" dirty="0" err="1" smtClean="0"/>
              <a:t>Дургой</a:t>
            </a:r>
            <a:r>
              <a:rPr lang="ru-RU" dirty="0" smtClean="0"/>
              <a:t>). Весной он сжигает </a:t>
            </a:r>
            <a:r>
              <a:rPr lang="ru-RU" dirty="0" err="1" smtClean="0"/>
              <a:t>Кама-дэву</a:t>
            </a:r>
            <a:r>
              <a:rPr lang="en-US" dirty="0" smtClean="0"/>
              <a:t> </a:t>
            </a:r>
            <a:r>
              <a:rPr lang="ru-RU" dirty="0" smtClean="0"/>
              <a:t>(первый весенний месяц), но помогает </a:t>
            </a:r>
            <a:r>
              <a:rPr lang="ru-RU" dirty="0" err="1" smtClean="0"/>
              <a:t>дэвам</a:t>
            </a:r>
            <a:r>
              <a:rPr lang="ru-RU" dirty="0" smtClean="0"/>
              <a:t> одолеть асуров, родив сына </a:t>
            </a:r>
            <a:r>
              <a:rPr lang="ru-RU" dirty="0" err="1" smtClean="0"/>
              <a:t>Сканду</a:t>
            </a:r>
            <a:r>
              <a:rPr lang="ru-RU" dirty="0" smtClean="0"/>
              <a:t> о шести головах им в полководцы, в конце лета сжигает </a:t>
            </a:r>
            <a:r>
              <a:rPr lang="ru-RU" dirty="0" err="1" smtClean="0"/>
              <a:t>Трипуру</a:t>
            </a:r>
            <a:r>
              <a:rPr lang="ru-RU" dirty="0" smtClean="0"/>
              <a:t>, а осенью убивает демона-силу </a:t>
            </a:r>
            <a:r>
              <a:rPr lang="ru-RU" dirty="0" err="1" smtClean="0"/>
              <a:t>дэвов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Поза Шивы «</a:t>
            </a:r>
            <a:r>
              <a:rPr lang="ru-RU" dirty="0" err="1" smtClean="0"/>
              <a:t>Паривритта</a:t>
            </a:r>
            <a:r>
              <a:rPr lang="ru-RU" dirty="0" smtClean="0"/>
              <a:t>» 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 err="1" smtClean="0"/>
              <a:t>Дамару</a:t>
            </a:r>
            <a:r>
              <a:rPr lang="ru-RU" dirty="0" smtClean="0"/>
              <a:t>, огнем, </a:t>
            </a:r>
            <a:r>
              <a:rPr lang="ru-RU" dirty="0" err="1" smtClean="0"/>
              <a:t>капита</a:t>
            </a:r>
            <a:r>
              <a:rPr lang="ru-RU" dirty="0" smtClean="0"/>
              <a:t>, дола.</a:t>
            </a:r>
            <a:endParaRPr lang="ru-RU" dirty="0"/>
          </a:p>
        </p:txBody>
      </p:sp>
      <p:pic>
        <p:nvPicPr>
          <p:cNvPr id="5" name="год">
            <a:hlinkClick r:id="" action="ppaction://media"/>
          </p:cNvPr>
          <p:cNvPicPr>
            <a:picLocks noRot="1" noChangeAspect="1"/>
          </p:cNvPicPr>
          <p:nvPr>
            <a:wavAudioFile r:embed="rId1" name="год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ndclassicald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448" y="0"/>
            <a:ext cx="5790552" cy="6208306"/>
          </a:xfrm>
          <a:prstGeom prst="flowChartDisplay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476672"/>
            <a:ext cx="22322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Символика света  в </a:t>
            </a:r>
            <a:r>
              <a:rPr lang="ru-RU" sz="2000" dirty="0" err="1" smtClean="0"/>
              <a:t>Бхарата-натьям</a:t>
            </a:r>
            <a:r>
              <a:rPr lang="ru-RU" sz="2000" dirty="0" smtClean="0"/>
              <a:t> и сегодня достаточно прозрачна и понятна.</a:t>
            </a:r>
          </a:p>
          <a:p>
            <a:endParaRPr lang="ru-RU" sz="2000" dirty="0" smtClean="0"/>
          </a:p>
          <a:p>
            <a:r>
              <a:rPr lang="ru-RU" sz="2000" dirty="0" smtClean="0"/>
              <a:t>Но менее акцентируется то, что эта наука основана на четырех Ведах и сама именует себя пятой </a:t>
            </a:r>
            <a:r>
              <a:rPr lang="ru-RU" sz="2000" dirty="0" err="1" smtClean="0"/>
              <a:t>Ведой</a:t>
            </a:r>
            <a:r>
              <a:rPr lang="ru-RU" sz="2000" dirty="0" smtClean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6211669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Одна из 108 </a:t>
            </a:r>
            <a:r>
              <a:rPr lang="ru-RU" dirty="0" err="1" smtClean="0"/>
              <a:t>каран</a:t>
            </a:r>
            <a:r>
              <a:rPr lang="ru-RU" dirty="0" smtClean="0"/>
              <a:t> Шивы под названием </a:t>
            </a:r>
            <a:r>
              <a:rPr lang="ru-RU" dirty="0" err="1" smtClean="0"/>
              <a:t>Вишлукранта</a:t>
            </a:r>
            <a:endParaRPr lang="ru-RU" dirty="0"/>
          </a:p>
        </p:txBody>
      </p:sp>
      <p:pic>
        <p:nvPicPr>
          <p:cNvPr id="6" name="vishlukranta">
            <a:hlinkClick r:id="" action="ppaction://media"/>
          </p:cNvPr>
          <p:cNvPicPr>
            <a:picLocks noRot="1" noChangeAspect="1"/>
          </p:cNvPicPr>
          <p:nvPr>
            <a:wavAudioFile r:embed="rId1" name="vishlukran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a6f2dab-4240-4957-b8ad-cc636ea71a40Other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0500" y="0"/>
            <a:ext cx="93345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Теперь, поняв, что  смысл этот в отражении согласованного движения светил Солнечной системы по законам Вечного календаря, значение драматического искусства </a:t>
            </a:r>
            <a:r>
              <a:rPr lang="ru-RU" dirty="0" err="1" smtClean="0"/>
              <a:t>Бхараты</a:t>
            </a:r>
            <a:r>
              <a:rPr lang="ru-RU" dirty="0" smtClean="0"/>
              <a:t> предстает в религиозном смысле как </a:t>
            </a:r>
            <a:r>
              <a:rPr lang="ru-RU" dirty="0" err="1" smtClean="0"/>
              <a:t>квинтессенция</a:t>
            </a:r>
            <a:r>
              <a:rPr lang="ru-RU" dirty="0" smtClean="0"/>
              <a:t> Вед.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Акробатическая поза, руки в позиции </a:t>
            </a:r>
            <a:r>
              <a:rPr lang="ru-RU" dirty="0" err="1" smtClean="0"/>
              <a:t>катака</a:t>
            </a:r>
            <a:r>
              <a:rPr lang="en-US" dirty="0" smtClean="0"/>
              <a:t>-</a:t>
            </a:r>
            <a:r>
              <a:rPr lang="ru-RU" dirty="0" err="1" smtClean="0"/>
              <a:t>мукха</a:t>
            </a:r>
            <a:r>
              <a:rPr lang="ru-RU" dirty="0" smtClean="0"/>
              <a:t> (браслеты), ноги глубокая </a:t>
            </a:r>
            <a:r>
              <a:rPr lang="ru-RU" dirty="0" err="1" smtClean="0"/>
              <a:t>гаруда-мандала</a:t>
            </a:r>
            <a:r>
              <a:rPr lang="ru-RU" dirty="0" smtClean="0"/>
              <a:t> (Круг Луны).</a:t>
            </a:r>
            <a:endParaRPr lang="ru-RU" dirty="0"/>
          </a:p>
        </p:txBody>
      </p:sp>
      <p:pic>
        <p:nvPicPr>
          <p:cNvPr id="6" name="garuda">
            <a:hlinkClick r:id="" action="ppaction://media"/>
          </p:cNvPr>
          <p:cNvPicPr>
            <a:picLocks noRot="1" noChangeAspect="1"/>
          </p:cNvPicPr>
          <p:nvPr>
            <a:wavAudioFile r:embed="rId1" name="garud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px-Parsvanikutttak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3681" y="0"/>
            <a:ext cx="482031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3960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Художественный язык </a:t>
            </a:r>
            <a:r>
              <a:rPr lang="ru-RU" dirty="0" err="1" smtClean="0"/>
              <a:t>бхарата-натьям</a:t>
            </a:r>
            <a:r>
              <a:rPr lang="ru-RU" dirty="0" smtClean="0"/>
              <a:t> охватывает все движения души и тела исполнителя, строго классифицированные и согласованные с основными конфигурациями всех девяти планет.</a:t>
            </a:r>
          </a:p>
          <a:p>
            <a:endParaRPr lang="ru-RU" dirty="0" smtClean="0"/>
          </a:p>
          <a:p>
            <a:r>
              <a:rPr lang="ru-RU" dirty="0" smtClean="0"/>
              <a:t>Например, 108 </a:t>
            </a:r>
            <a:r>
              <a:rPr lang="ru-RU" dirty="0" err="1" smtClean="0"/>
              <a:t>каран</a:t>
            </a:r>
            <a:r>
              <a:rPr lang="ru-RU" dirty="0" smtClean="0"/>
              <a:t> или положений тела и ног могут обозначать положение любой из девяти планет в любом из 12 знаков Зодиака.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733256"/>
            <a:ext cx="4355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err="1" smtClean="0"/>
              <a:t>Вришчика</a:t>
            </a:r>
            <a:r>
              <a:rPr lang="ru-RU" dirty="0" smtClean="0"/>
              <a:t>- </a:t>
            </a:r>
            <a:r>
              <a:rPr lang="ru-RU" dirty="0" err="1" smtClean="0"/>
              <a:t>речита</a:t>
            </a:r>
            <a:r>
              <a:rPr lang="ru-RU" dirty="0" smtClean="0"/>
              <a:t> – ноги в положении Скорпиона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vrishcika">
            <a:hlinkClick r:id="" action="ppaction://media"/>
          </p:cNvPr>
          <p:cNvPicPr>
            <a:picLocks noRot="1" noChangeAspect="1"/>
          </p:cNvPicPr>
          <p:nvPr>
            <a:wavAudioFile r:embed="rId1" name="vrishcik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287595748_b83f347045_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9584" y="-1998"/>
            <a:ext cx="3744416" cy="6859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260648"/>
            <a:ext cx="40324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сочетании с положениями рук и пальцев рук </a:t>
            </a:r>
            <a:r>
              <a:rPr lang="ru-RU" dirty="0" err="1" smtClean="0"/>
              <a:t>караны</a:t>
            </a:r>
            <a:r>
              <a:rPr lang="ru-RU" dirty="0" smtClean="0"/>
              <a:t> указывают не только на планеты и градусы Зодиака, но и на </a:t>
            </a:r>
            <a:r>
              <a:rPr lang="ru-RU" dirty="0" err="1" smtClean="0"/>
              <a:t>накшатры</a:t>
            </a:r>
            <a:r>
              <a:rPr lang="ru-RU" dirty="0" smtClean="0"/>
              <a:t> (лунные стоянки) и </a:t>
            </a:r>
            <a:r>
              <a:rPr lang="ru-RU" dirty="0" err="1" smtClean="0"/>
              <a:t>упанакшатры</a:t>
            </a:r>
            <a:r>
              <a:rPr lang="ru-RU" dirty="0" smtClean="0"/>
              <a:t> (половинки </a:t>
            </a:r>
            <a:r>
              <a:rPr lang="ru-RU" dirty="0" err="1" smtClean="0"/>
              <a:t>накшатр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err="1" smtClean="0"/>
              <a:t>Накшатр</a:t>
            </a:r>
            <a:r>
              <a:rPr lang="ru-RU" dirty="0" smtClean="0"/>
              <a:t> в лунном Зодиаке 27-28, что обусловлено продолжительностью сидерического месяца – 27,3 суток.</a:t>
            </a:r>
          </a:p>
          <a:p>
            <a:endParaRPr lang="ru-RU" dirty="0" smtClean="0"/>
          </a:p>
          <a:p>
            <a:r>
              <a:rPr lang="ru-RU" dirty="0" smtClean="0"/>
              <a:t>Система </a:t>
            </a:r>
            <a:r>
              <a:rPr lang="ru-RU" dirty="0" err="1" smtClean="0"/>
              <a:t>накшатр</a:t>
            </a:r>
            <a:r>
              <a:rPr lang="ru-RU" dirty="0" smtClean="0"/>
              <a:t> Лунного </a:t>
            </a:r>
            <a:r>
              <a:rPr lang="ru-RU" dirty="0" err="1" smtClean="0"/>
              <a:t>Зодика</a:t>
            </a:r>
            <a:r>
              <a:rPr lang="ru-RU" dirty="0" smtClean="0"/>
              <a:t> является базовой в ведийском </a:t>
            </a:r>
            <a:r>
              <a:rPr lang="ru-RU" dirty="0" err="1" smtClean="0"/>
              <a:t>солнечно-лунно-планетном</a:t>
            </a:r>
            <a:r>
              <a:rPr lang="ru-RU" dirty="0" smtClean="0"/>
              <a:t> календаре.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657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err="1" smtClean="0"/>
              <a:t>Санната</a:t>
            </a:r>
            <a:r>
              <a:rPr lang="en-US" dirty="0" smtClean="0"/>
              <a:t>: </a:t>
            </a:r>
            <a:r>
              <a:rPr lang="ru-RU" dirty="0" smtClean="0"/>
              <a:t>Приземление из прыжка</a:t>
            </a:r>
            <a:r>
              <a:rPr lang="en-US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Ноги в позе свастика</a:t>
            </a:r>
            <a:r>
              <a:rPr lang="en-US" dirty="0" smtClean="0"/>
              <a:t>, </a:t>
            </a:r>
            <a:r>
              <a:rPr lang="ru-RU" dirty="0" smtClean="0"/>
              <a:t>руги округлены :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Сарпа-ширша</a:t>
            </a:r>
            <a:r>
              <a:rPr lang="ru-RU" dirty="0" smtClean="0"/>
              <a:t> (Голова змеи) и </a:t>
            </a:r>
            <a:br>
              <a:rPr lang="ru-RU" dirty="0" smtClean="0"/>
            </a:br>
            <a:r>
              <a:rPr lang="ru-RU" dirty="0" err="1" smtClean="0"/>
              <a:t>Чандра-кала</a:t>
            </a:r>
            <a:r>
              <a:rPr lang="ru-RU" dirty="0" smtClean="0"/>
              <a:t> (серп Месяца).</a:t>
            </a:r>
            <a:endParaRPr lang="ru-RU" dirty="0"/>
          </a:p>
        </p:txBody>
      </p:sp>
      <p:pic>
        <p:nvPicPr>
          <p:cNvPr id="6" name="sannata">
            <a:hlinkClick r:id="" action="ppaction://media"/>
          </p:cNvPr>
          <p:cNvPicPr>
            <a:picLocks noRot="1" noChangeAspect="1"/>
          </p:cNvPicPr>
          <p:nvPr>
            <a:wavAudioFile r:embed="rId1" name="sannat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5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6022513" cy="6887918"/>
          </a:xfrm>
          <a:prstGeom prst="flowChartAlternateProcess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908720"/>
            <a:ext cx="2987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</a:t>
            </a:r>
            <a:r>
              <a:rPr lang="ru-RU" sz="2000" dirty="0" err="1" smtClean="0"/>
              <a:t>истема</a:t>
            </a:r>
            <a:r>
              <a:rPr lang="ru-RU" sz="2000" dirty="0" smtClean="0"/>
              <a:t> ведийских </a:t>
            </a:r>
            <a:r>
              <a:rPr lang="ru-RU" sz="2000" dirty="0" err="1" smtClean="0"/>
              <a:t>мантр</a:t>
            </a:r>
            <a:r>
              <a:rPr lang="ru-RU" sz="2000" dirty="0" smtClean="0"/>
              <a:t> (двоичных шифров) и </a:t>
            </a:r>
            <a:r>
              <a:rPr lang="ru-RU" sz="2000" dirty="0" err="1" smtClean="0"/>
              <a:t>янтр</a:t>
            </a:r>
            <a:r>
              <a:rPr lang="ru-RU" sz="2000" dirty="0" smtClean="0"/>
              <a:t> (геометрических чертежей</a:t>
            </a:r>
            <a:r>
              <a:rPr lang="en-US" sz="2000" dirty="0" smtClean="0"/>
              <a:t>)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а также и система ведийских печатей преследовали точно такую же цель точной регистрации конфигураций планет относительно </a:t>
            </a:r>
            <a:r>
              <a:rPr lang="ru-RU" sz="2000" dirty="0" err="1" smtClean="0"/>
              <a:t>накшатр</a:t>
            </a:r>
            <a:r>
              <a:rPr lang="ru-RU" sz="2000" dirty="0" smtClean="0"/>
              <a:t> и градусов Зодиака.</a:t>
            </a:r>
            <a:endParaRPr lang="ru-RU" sz="2000" dirty="0"/>
          </a:p>
        </p:txBody>
      </p:sp>
      <p:pic>
        <p:nvPicPr>
          <p:cNvPr id="4" name="yantra">
            <a:hlinkClick r:id="" action="ppaction://media"/>
          </p:cNvPr>
          <p:cNvPicPr>
            <a:picLocks noRot="1" noChangeAspect="1"/>
          </p:cNvPicPr>
          <p:nvPr>
            <a:wavAudioFile r:embed="rId1" name="yantra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yantra">
            <a:hlinkClick r:id="" action="ppaction://media"/>
          </p:cNvPr>
          <p:cNvPicPr>
            <a:picLocks noRot="1" noChangeAspect="1"/>
          </p:cNvPicPr>
          <p:nvPr>
            <a:wavAudioFile r:embed="rId2" name="yantra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01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9689" y="0"/>
            <a:ext cx="395431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941168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r"/>
            <a:r>
              <a:rPr lang="ru-RU" b="1" dirty="0" err="1" smtClean="0"/>
              <a:t>Гаруда</a:t>
            </a:r>
            <a:r>
              <a:rPr lang="en-US" b="1" dirty="0" smtClean="0"/>
              <a:t>-</a:t>
            </a:r>
            <a:r>
              <a:rPr lang="ru-RU" b="1" dirty="0" err="1" smtClean="0"/>
              <a:t>плутака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ru-RU" b="1" dirty="0" smtClean="0"/>
              <a:t>нога простерта назад,</a:t>
            </a:r>
            <a:r>
              <a:rPr lang="en-US" b="1" dirty="0" smtClean="0"/>
              <a:t> </a:t>
            </a:r>
            <a:r>
              <a:rPr lang="ru-RU" b="1" dirty="0" smtClean="0"/>
              <a:t>одна рука в позе </a:t>
            </a:r>
            <a:r>
              <a:rPr lang="ru-RU" b="1" dirty="0" err="1" smtClean="0"/>
              <a:t>Лята</a:t>
            </a:r>
            <a:r>
              <a:rPr lang="ru-RU" b="1" dirty="0" smtClean="0"/>
              <a:t>, друга – </a:t>
            </a:r>
            <a:r>
              <a:rPr lang="ru-RU" b="1" dirty="0" err="1" smtClean="0"/>
              <a:t>Речита</a:t>
            </a:r>
            <a:r>
              <a:rPr lang="ru-RU" b="1" dirty="0" smtClean="0"/>
              <a:t> , грудь вперед</a:t>
            </a:r>
            <a:r>
              <a:rPr lang="en-US" b="1" dirty="0" smtClean="0"/>
              <a:t>.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764704"/>
            <a:ext cx="4096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Гаруда</a:t>
            </a:r>
            <a:r>
              <a:rPr lang="ru-RU" dirty="0" smtClean="0"/>
              <a:t> – птица Вишну, полная Луна.</a:t>
            </a:r>
          </a:p>
        </p:txBody>
      </p:sp>
      <p:pic>
        <p:nvPicPr>
          <p:cNvPr id="5" name="garuda">
            <a:hlinkClick r:id="" action="ppaction://media"/>
          </p:cNvPr>
          <p:cNvPicPr>
            <a:picLocks noRot="1" noChangeAspect="1"/>
          </p:cNvPicPr>
          <p:nvPr>
            <a:wavAudioFile r:embed="rId1" name="garuda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HARATANATYAM____by_bharatanaty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383" y="18005"/>
            <a:ext cx="6786617" cy="6839995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124744"/>
            <a:ext cx="17636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Бхаратнатьям</a:t>
            </a:r>
            <a:r>
              <a:rPr lang="ru-RU" dirty="0" smtClean="0"/>
              <a:t> устремлен к небу, к свету, к небесным светочам и трем мирам – </a:t>
            </a:r>
            <a:r>
              <a:rPr lang="ru-RU" dirty="0" err="1" smtClean="0"/>
              <a:t>три-лока</a:t>
            </a:r>
            <a:r>
              <a:rPr lang="ru-RU" dirty="0" smtClean="0"/>
              <a:t>, являющимся тремя положениями Солнца относительно небесного экватора.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473" y="5805264"/>
            <a:ext cx="2216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 err="1" smtClean="0"/>
              <a:t>Анджали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Приветствие Небу </a:t>
            </a:r>
            <a:endParaRPr lang="ru-RU" dirty="0"/>
          </a:p>
        </p:txBody>
      </p:sp>
      <p:pic>
        <p:nvPicPr>
          <p:cNvPr id="5" name="anjali">
            <a:hlinkClick r:id="" action="ppaction://media"/>
          </p:cNvPr>
          <p:cNvPicPr>
            <a:picLocks noRot="1" noChangeAspect="1"/>
          </p:cNvPicPr>
          <p:nvPr>
            <a:wavAudioFile r:embed="rId1" name="anjali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asta_samyuta_anjal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4933" y="836712"/>
            <a:ext cx="7041759" cy="4968552"/>
          </a:xfrm>
          <a:prstGeom prst="rect">
            <a:avLst/>
          </a:prstGeom>
        </p:spPr>
      </p:pic>
      <p:pic>
        <p:nvPicPr>
          <p:cNvPr id="4" name="raga_sindhi_bhairav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raga_adana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song_from_the_hills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raga_jogeshwariiv_gat_ii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Unknown Artist - Unknown Album - 04. Track 4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2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22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22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22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numSld="22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asta_samyuta_avahi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2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asta_samyuta_berun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0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asta_samyuta_chak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80728"/>
            <a:ext cx="6939437" cy="489635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asta_samyuta_dho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80728"/>
            <a:ext cx="6865626" cy="484427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asta_samyuta_garu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6735597" cy="4752528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asta_samyuta_kapo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33545" cy="468052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asta_samyuta_kark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124744"/>
            <a:ext cx="6512839" cy="45953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hasta_samyuta_kat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96752"/>
            <a:ext cx="6429435" cy="453650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kilya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6578112" cy="4641409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kur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80167" cy="4713417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mats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124744"/>
            <a:ext cx="6752174" cy="4764225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nagaband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6939706" cy="489654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pas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6939706" cy="4896544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pushpap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samp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shank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shivalin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swast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amyuta_utsan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asta_samyuta_vara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80728"/>
            <a:ext cx="7143815" cy="5040560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asta_stamyuta_shak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980728"/>
            <a:ext cx="7041761" cy="4968552"/>
          </a:xfrm>
          <a:prstGeom prst="rect">
            <a:avLst/>
          </a:prstGeom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3744" y="-27384"/>
            <a:ext cx="4590256" cy="6885384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260648"/>
            <a:ext cx="367240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Сцена Первая </a:t>
            </a:r>
          </a:p>
          <a:p>
            <a:r>
              <a:rPr lang="ru-RU" dirty="0" smtClean="0"/>
              <a:t>Шива является  пред очами небесных </a:t>
            </a:r>
            <a:r>
              <a:rPr lang="ru-RU" dirty="0" err="1" smtClean="0"/>
              <a:t>муни</a:t>
            </a:r>
            <a:r>
              <a:rPr lang="ru-RU" dirty="0" smtClean="0"/>
              <a:t> (звезд, месяцев и лет) и </a:t>
            </a:r>
            <a:r>
              <a:rPr lang="ru-RU" dirty="0" err="1" smtClean="0"/>
              <a:t>дэвов</a:t>
            </a:r>
            <a:r>
              <a:rPr lang="ru-RU" dirty="0" smtClean="0"/>
              <a:t> (лунных фаз)  в небесных кущах  (в день равноденствия). </a:t>
            </a:r>
          </a:p>
          <a:p>
            <a:endParaRPr lang="ru-RU" dirty="0" smtClean="0"/>
          </a:p>
          <a:p>
            <a:r>
              <a:rPr lang="ru-RU" dirty="0" err="1" smtClean="0"/>
              <a:t>Дэвы</a:t>
            </a:r>
            <a:r>
              <a:rPr lang="ru-RU" dirty="0" smtClean="0"/>
              <a:t> и асуры, Брахма и Вишну склоняются к его ногам. А он пляшет под </a:t>
            </a:r>
            <a:r>
              <a:rPr lang="en-GB" dirty="0" smtClean="0"/>
              <a:t> </a:t>
            </a:r>
            <a:r>
              <a:rPr lang="ru-RU" dirty="0" smtClean="0"/>
              <a:t>поющие звуки маленького барабана </a:t>
            </a:r>
            <a:r>
              <a:rPr lang="ru-RU" dirty="0" err="1" smtClean="0"/>
              <a:t>дамару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Река Ганга (Зодиак)</a:t>
            </a:r>
            <a:r>
              <a:rPr lang="en-GB" dirty="0" smtClean="0"/>
              <a:t> </a:t>
            </a:r>
            <a:r>
              <a:rPr lang="ru-RU" dirty="0" smtClean="0"/>
              <a:t>спускается на Землю (т. е. Эклиптика в начале </a:t>
            </a:r>
            <a:r>
              <a:rPr lang="ru-RU" dirty="0" err="1" smtClean="0"/>
              <a:t>Дакшина-аяны</a:t>
            </a:r>
            <a:r>
              <a:rPr lang="ru-RU" dirty="0" smtClean="0"/>
              <a:t>, Южного пути Солнца или темной половины года, опускается ниже Небесного экватора).</a:t>
            </a:r>
          </a:p>
          <a:p>
            <a:endParaRPr lang="ru-RU" dirty="0"/>
          </a:p>
        </p:txBody>
      </p:sp>
      <p:pic>
        <p:nvPicPr>
          <p:cNvPr id="5" name="Scene1">
            <a:hlinkClick r:id="" action="ppaction://media"/>
          </p:cNvPr>
          <p:cNvPicPr>
            <a:picLocks noRot="1" noChangeAspect="1"/>
          </p:cNvPicPr>
          <p:nvPr>
            <a:wavAudioFile r:embed="rId1" name="Scene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Track 4_2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55576" y="56612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7000" numSld="32">
                <p:cTn id="16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-27384"/>
            <a:ext cx="3059832" cy="458974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256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1. </a:t>
            </a:r>
            <a:r>
              <a:rPr lang="en-GB" sz="4000" dirty="0" err="1" smtClean="0"/>
              <a:t>tadavana</a:t>
            </a:r>
            <a:r>
              <a:rPr lang="en-GB" sz="4000" dirty="0" smtClean="0"/>
              <a:t> – </a:t>
            </a:r>
            <a:r>
              <a:rPr lang="ru-RU" sz="4000" dirty="0" smtClean="0"/>
              <a:t>в том лесу;  </a:t>
            </a:r>
          </a:p>
          <a:p>
            <a:pPr lvl="0"/>
            <a:r>
              <a:rPr lang="ru-RU" sz="4000" dirty="0" smtClean="0"/>
              <a:t>руки в положении</a:t>
            </a:r>
            <a:r>
              <a:rPr lang="en-GB" sz="4000" dirty="0" smtClean="0"/>
              <a:t> </a:t>
            </a:r>
            <a:r>
              <a:rPr lang="en-GB" sz="4000" dirty="0" err="1" smtClean="0"/>
              <a:t>karkata</a:t>
            </a:r>
            <a:r>
              <a:rPr lang="ru-RU" sz="4000" dirty="0" smtClean="0"/>
              <a:t> (Рак, 4-й знак зодиака)</a:t>
            </a:r>
            <a:r>
              <a:rPr lang="en-GB" sz="4000" dirty="0" smtClean="0"/>
              <a:t>, </a:t>
            </a:r>
            <a:r>
              <a:rPr lang="ru-RU" sz="4000" dirty="0" smtClean="0"/>
              <a:t>положение тела обозначает</a:t>
            </a:r>
            <a:r>
              <a:rPr lang="en-GB" sz="4000" dirty="0" smtClean="0"/>
              <a:t> </a:t>
            </a:r>
            <a:r>
              <a:rPr lang="ru-RU" sz="4000" dirty="0" smtClean="0"/>
              <a:t>«лес».</a:t>
            </a:r>
            <a:endParaRPr lang="ru-RU" sz="4000" dirty="0"/>
          </a:p>
        </p:txBody>
      </p:sp>
      <p:pic>
        <p:nvPicPr>
          <p:cNvPr id="5" name="1">
            <a:hlinkClick r:id="" action="ppaction://media"/>
          </p:cNvPr>
          <p:cNvPicPr>
            <a:picLocks noRot="1" noChangeAspect="1"/>
          </p:cNvPicPr>
          <p:nvPr>
            <a:wavAudioFile r:embed="rId1" name="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-27384"/>
            <a:ext cx="2915816" cy="437372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60648"/>
            <a:ext cx="51125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2. </a:t>
            </a:r>
            <a:r>
              <a:rPr lang="ru-RU" sz="4000" dirty="0" err="1" smtClean="0"/>
              <a:t>Муни-джана</a:t>
            </a:r>
            <a:r>
              <a:rPr lang="en-GB" sz="4000" dirty="0" smtClean="0"/>
              <a:t> – </a:t>
            </a:r>
            <a:r>
              <a:rPr lang="ru-RU" sz="4000" dirty="0" smtClean="0"/>
              <a:t>мудрецы.</a:t>
            </a:r>
            <a:r>
              <a:rPr lang="en-GB" sz="4000" dirty="0" smtClean="0"/>
              <a:t> </a:t>
            </a:r>
            <a:r>
              <a:rPr lang="ru-RU" sz="4000" dirty="0" smtClean="0"/>
              <a:t>Положение «мудрецы»;</a:t>
            </a:r>
          </a:p>
          <a:p>
            <a:pPr lvl="0"/>
            <a:r>
              <a:rPr lang="ru-RU" sz="4000" dirty="0" smtClean="0"/>
              <a:t>Руки обозначают </a:t>
            </a:r>
            <a:r>
              <a:rPr lang="en-GB" sz="4000" dirty="0" smtClean="0"/>
              <a:t>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- «лицо лебедя».</a:t>
            </a:r>
            <a:endParaRPr lang="ru-RU" sz="4000" dirty="0"/>
          </a:p>
        </p:txBody>
      </p:sp>
      <p:pic>
        <p:nvPicPr>
          <p:cNvPr id="4" name="2">
            <a:hlinkClick r:id="" action="ppaction://media"/>
          </p:cNvPr>
          <p:cNvPicPr>
            <a:picLocks noRot="1" noChangeAspect="1"/>
          </p:cNvPicPr>
          <p:nvPr>
            <a:wavAudioFile r:embed="rId1" name="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-27384"/>
            <a:ext cx="2915816" cy="4373724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3. </a:t>
            </a:r>
            <a:r>
              <a:rPr lang="ru-RU" sz="4000" dirty="0" err="1" smtClean="0"/>
              <a:t>Сакаля</a:t>
            </a:r>
            <a:r>
              <a:rPr lang="en-GB" sz="4000" dirty="0" smtClean="0"/>
              <a:t> – </a:t>
            </a:r>
            <a:r>
              <a:rPr lang="ru-RU" sz="4000" dirty="0" smtClean="0"/>
              <a:t>«все»;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- </a:t>
            </a:r>
            <a:r>
              <a:rPr lang="ru-RU" sz="4000" dirty="0" err="1" smtClean="0"/>
              <a:t>патака</a:t>
            </a:r>
            <a:r>
              <a:rPr lang="en-US" sz="4000" dirty="0" smtClean="0"/>
              <a:t> </a:t>
            </a:r>
            <a:r>
              <a:rPr lang="ru-RU" sz="4000" dirty="0" smtClean="0"/>
              <a:t>(стяг).</a:t>
            </a:r>
            <a:endParaRPr lang="ru-RU" sz="4000" dirty="0"/>
          </a:p>
        </p:txBody>
      </p:sp>
      <p:pic>
        <p:nvPicPr>
          <p:cNvPr id="4" name="3">
            <a:hlinkClick r:id="" action="ppaction://media"/>
          </p:cNvPr>
          <p:cNvPicPr>
            <a:picLocks noRot="1" noChangeAspect="1"/>
          </p:cNvPicPr>
          <p:nvPr>
            <a:wavAudioFile r:embed="rId1" name="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5760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4. Суры</a:t>
            </a:r>
            <a:r>
              <a:rPr lang="en-GB" sz="4000" dirty="0" smtClean="0"/>
              <a:t> - </a:t>
            </a:r>
            <a:r>
              <a:rPr lang="ru-RU" sz="4000" dirty="0" smtClean="0"/>
              <a:t>то же, что и </a:t>
            </a:r>
            <a:r>
              <a:rPr lang="ru-RU" sz="4000" dirty="0" err="1" smtClean="0"/>
              <a:t>дэвы</a:t>
            </a:r>
            <a:r>
              <a:rPr lang="en-GB" sz="4000" dirty="0" smtClean="0"/>
              <a:t> </a:t>
            </a:r>
            <a:r>
              <a:rPr lang="ru-RU" sz="4000" dirty="0" smtClean="0"/>
              <a:t>(фазы луны летних месяцев);</a:t>
            </a:r>
          </a:p>
          <a:p>
            <a:pPr lvl="0"/>
            <a:r>
              <a:rPr lang="ru-RU" sz="4000" dirty="0" smtClean="0"/>
              <a:t>руки воздеты к небу.</a:t>
            </a:r>
            <a:endParaRPr lang="ru-RU" sz="4000" dirty="0"/>
          </a:p>
        </p:txBody>
      </p:sp>
      <p:pic>
        <p:nvPicPr>
          <p:cNvPr id="4" name="4">
            <a:hlinkClick r:id="" action="ppaction://media"/>
          </p:cNvPr>
          <p:cNvPicPr>
            <a:picLocks noRot="1" noChangeAspect="1"/>
          </p:cNvPicPr>
          <p:nvPr>
            <a:wavAudioFile r:embed="rId1" name="4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4">
            <a:hlinkClick r:id="" action="ppaction://media"/>
          </p:cNvPr>
          <p:cNvPicPr>
            <a:picLocks noRot="1" noChangeAspect="1"/>
          </p:cNvPicPr>
          <p:nvPr>
            <a:wavAudioFile r:embed="rId2" name="4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5. Асуры</a:t>
            </a:r>
            <a:r>
              <a:rPr lang="en-GB" sz="4000" dirty="0" smtClean="0"/>
              <a:t> – </a:t>
            </a:r>
            <a:r>
              <a:rPr lang="ru-RU" sz="4000" dirty="0" smtClean="0"/>
              <a:t>зимние месяцы;</a:t>
            </a:r>
          </a:p>
          <a:p>
            <a:pPr lvl="0"/>
            <a:r>
              <a:rPr lang="ru-RU" sz="4000" dirty="0" smtClean="0"/>
              <a:t>руки</a:t>
            </a:r>
            <a:r>
              <a:rPr lang="en-GB" sz="4000" dirty="0" smtClean="0"/>
              <a:t> </a:t>
            </a:r>
            <a:r>
              <a:rPr lang="ru-RU" sz="4000" dirty="0" smtClean="0"/>
              <a:t>– </a:t>
            </a:r>
            <a:r>
              <a:rPr lang="ru-RU" sz="4000" dirty="0" err="1" smtClean="0"/>
              <a:t>шакатам</a:t>
            </a:r>
            <a:r>
              <a:rPr lang="ru-RU" sz="4000" dirty="0" smtClean="0"/>
              <a:t> (повозка).</a:t>
            </a:r>
            <a:endParaRPr lang="ru-RU" sz="4000" dirty="0"/>
          </a:p>
        </p:txBody>
      </p:sp>
      <p:pic>
        <p:nvPicPr>
          <p:cNvPr id="4" name="5">
            <a:hlinkClick r:id="" action="ppaction://media"/>
          </p:cNvPr>
          <p:cNvPicPr>
            <a:picLocks noRot="1" noChangeAspect="1"/>
          </p:cNvPicPr>
          <p:nvPr>
            <a:wavAudioFile r:embed="rId1" name="5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5">
            <a:hlinkClick r:id="" action="ppaction://media"/>
          </p:cNvPr>
          <p:cNvPicPr>
            <a:picLocks noRot="1" noChangeAspect="1"/>
          </p:cNvPicPr>
          <p:nvPr>
            <a:wavAudioFile r:embed="rId2" name="5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-27384"/>
            <a:ext cx="2555776" cy="3833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6. </a:t>
            </a:r>
            <a:r>
              <a:rPr lang="ru-RU" sz="4000" dirty="0" err="1" smtClean="0"/>
              <a:t>Санмуда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ублажение, почитание;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в </a:t>
            </a:r>
            <a:r>
              <a:rPr lang="ru-RU" sz="4000" dirty="0" err="1" smtClean="0"/>
              <a:t>аляпадма</a:t>
            </a:r>
            <a:r>
              <a:rPr lang="en-GB" sz="4000" dirty="0" smtClean="0"/>
              <a:t> </a:t>
            </a:r>
            <a:r>
              <a:rPr lang="ru-RU" sz="4000" dirty="0" smtClean="0"/>
              <a:t>(«лотос», </a:t>
            </a:r>
            <a:r>
              <a:rPr lang="ru-RU" sz="4000" dirty="0" err="1" smtClean="0"/>
              <a:t>зд</a:t>
            </a:r>
            <a:r>
              <a:rPr lang="ru-RU" sz="4000" dirty="0" smtClean="0"/>
              <a:t>. речь).</a:t>
            </a:r>
            <a:endParaRPr lang="ru-RU" sz="4000" dirty="0"/>
          </a:p>
        </p:txBody>
      </p:sp>
      <p:pic>
        <p:nvPicPr>
          <p:cNvPr id="4" name="6">
            <a:hlinkClick r:id="" action="ppaction://media"/>
          </p:cNvPr>
          <p:cNvPicPr>
            <a:picLocks noRot="1" noChangeAspect="1"/>
          </p:cNvPicPr>
          <p:nvPr>
            <a:wavAudioFile r:embed="rId1" name="6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6">
            <a:hlinkClick r:id="" action="ppaction://media"/>
          </p:cNvPr>
          <p:cNvPicPr>
            <a:picLocks noRot="1" noChangeAspect="1"/>
          </p:cNvPicPr>
          <p:nvPr>
            <a:wavAudioFile r:embed="rId2" name="6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6">
            <a:hlinkClick r:id="" action="ppaction://media"/>
          </p:cNvPr>
          <p:cNvPicPr>
            <a:picLocks noRot="1" noChangeAspect="1"/>
          </p:cNvPicPr>
          <p:nvPr>
            <a:wavAudioFile r:embed="rId3" name="6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976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7. </a:t>
            </a:r>
            <a:r>
              <a:rPr lang="ru-RU" sz="4000" dirty="0" err="1" smtClean="0"/>
              <a:t>Пада</a:t>
            </a:r>
            <a:r>
              <a:rPr lang="en-GB" sz="4000" dirty="0" smtClean="0"/>
              <a:t> – </a:t>
            </a:r>
            <a:r>
              <a:rPr lang="ru-RU" sz="4000" dirty="0" smtClean="0"/>
              <a:t>«стопа» </a:t>
            </a:r>
            <a:r>
              <a:rPr lang="en-GB" sz="4000" dirty="0" smtClean="0"/>
              <a:t>(</a:t>
            </a:r>
            <a:r>
              <a:rPr lang="ru-RU" sz="4000" dirty="0" smtClean="0"/>
              <a:t>прикосновение к стопам);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чатура</a:t>
            </a:r>
            <a:r>
              <a:rPr lang="ru-RU" sz="4000" dirty="0" smtClean="0"/>
              <a:t> (четыре).</a:t>
            </a:r>
            <a:endParaRPr lang="ru-RU" sz="4000" dirty="0"/>
          </a:p>
        </p:txBody>
      </p:sp>
      <p:pic>
        <p:nvPicPr>
          <p:cNvPr id="4" name="7">
            <a:hlinkClick r:id="" action="ppaction://media"/>
          </p:cNvPr>
          <p:cNvPicPr>
            <a:picLocks noRot="1" noChangeAspect="1"/>
          </p:cNvPicPr>
          <p:nvPr>
            <a:wavAudioFile r:embed="rId1" name="7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7">
            <a:hlinkClick r:id="" action="ppaction://media"/>
          </p:cNvPr>
          <p:cNvPicPr>
            <a:picLocks noRot="1" noChangeAspect="1"/>
          </p:cNvPicPr>
          <p:nvPr>
            <a:wavAudioFile r:embed="rId2" name="7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8. </a:t>
            </a:r>
            <a:r>
              <a:rPr lang="ru-RU" sz="3600" dirty="0" err="1" smtClean="0"/>
              <a:t>Кин-кини-джам-джам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перезвон колокольчиков под звуки </a:t>
            </a:r>
            <a:r>
              <a:rPr lang="ru-RU" sz="3600" dirty="0" err="1" smtClean="0"/>
              <a:t>дамару</a:t>
            </a:r>
            <a:r>
              <a:rPr lang="ru-RU" sz="3600" dirty="0" smtClean="0"/>
              <a:t>;</a:t>
            </a:r>
          </a:p>
          <a:p>
            <a:pPr lvl="0"/>
            <a:r>
              <a:rPr lang="ru-RU" sz="3600" dirty="0" smtClean="0"/>
              <a:t>руки</a:t>
            </a:r>
            <a:r>
              <a:rPr lang="en-GB" sz="3600" dirty="0" smtClean="0"/>
              <a:t> – </a:t>
            </a:r>
            <a:r>
              <a:rPr lang="ru-RU" sz="3600" dirty="0" err="1" smtClean="0"/>
              <a:t>Симха-мукха</a:t>
            </a:r>
            <a:r>
              <a:rPr lang="ru-RU" sz="3600" dirty="0" smtClean="0"/>
              <a:t> (лик льва)</a:t>
            </a:r>
            <a:r>
              <a:rPr lang="en-GB" sz="3600" dirty="0" smtClean="0"/>
              <a:t> </a:t>
            </a:r>
            <a:r>
              <a:rPr lang="ru-RU" sz="3600" dirty="0" smtClean="0"/>
              <a:t>и </a:t>
            </a:r>
            <a:r>
              <a:rPr lang="ru-RU" sz="3600" dirty="0" err="1" smtClean="0"/>
              <a:t>дамару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8">
            <a:hlinkClick r:id="" action="ppaction://media"/>
          </p:cNvPr>
          <p:cNvPicPr>
            <a:picLocks noRot="1" noChangeAspect="1"/>
          </p:cNvPicPr>
          <p:nvPr>
            <a:wavAudioFile r:embed="rId1" name="8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8">
            <a:hlinkClick r:id="" action="ppaction://media"/>
          </p:cNvPr>
          <p:cNvPicPr>
            <a:picLocks noRot="1" noChangeAspect="1"/>
          </p:cNvPicPr>
          <p:nvPr>
            <a:wavAudioFile r:embed="rId2" name="8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59046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9. </a:t>
            </a:r>
            <a:r>
              <a:rPr lang="ru-RU" sz="4000" dirty="0" err="1" smtClean="0"/>
              <a:t>Да-да-да-на-га-на</a:t>
            </a:r>
            <a:r>
              <a:rPr lang="ru-RU" sz="4000" dirty="0" smtClean="0"/>
              <a:t> – танцевальный ход;</a:t>
            </a:r>
          </a:p>
          <a:p>
            <a:pPr lvl="0"/>
            <a:r>
              <a:rPr lang="ru-RU" sz="4000" dirty="0" smtClean="0"/>
              <a:t>руки</a:t>
            </a:r>
            <a:r>
              <a:rPr lang="en-GB" sz="4000" dirty="0" smtClean="0"/>
              <a:t> – </a:t>
            </a:r>
            <a:r>
              <a:rPr lang="ru-RU" sz="4000" dirty="0" smtClean="0"/>
              <a:t>характерные для Шивы</a:t>
            </a:r>
            <a:r>
              <a:rPr lang="en-US" sz="4000" dirty="0" smtClean="0"/>
              <a:t>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</a:t>
            </a:r>
            <a:r>
              <a:rPr lang="ru-RU" sz="4000" dirty="0" err="1" smtClean="0"/>
              <a:t>безстрашие</a:t>
            </a:r>
            <a:r>
              <a:rPr lang="ru-RU" sz="4000" dirty="0" smtClean="0"/>
              <a:t>, защита) и </a:t>
            </a:r>
            <a:r>
              <a:rPr lang="ru-RU" sz="4000" dirty="0" err="1" smtClean="0"/>
              <a:t>варада</a:t>
            </a:r>
            <a:r>
              <a:rPr lang="ru-RU" sz="4000" dirty="0" smtClean="0"/>
              <a:t> (дающая дар или милость).</a:t>
            </a:r>
            <a:endParaRPr lang="ru-RU" sz="4000" dirty="0"/>
          </a:p>
        </p:txBody>
      </p:sp>
      <p:pic>
        <p:nvPicPr>
          <p:cNvPr id="4" name="9">
            <a:hlinkClick r:id="" action="ppaction://media"/>
          </p:cNvPr>
          <p:cNvPicPr>
            <a:picLocks noRot="1" noChangeAspect="1"/>
          </p:cNvPicPr>
          <p:nvPr>
            <a:wavAudioFile r:embed="rId1" name="9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10. </a:t>
            </a:r>
            <a:r>
              <a:rPr lang="ru-RU" sz="4000" dirty="0" err="1" smtClean="0"/>
              <a:t>Нигура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колокольчики на ногах</a:t>
            </a:r>
            <a:r>
              <a:rPr lang="en-GB" sz="4000" dirty="0" smtClean="0"/>
              <a:t>, </a:t>
            </a:r>
            <a:endParaRPr lang="ru-RU" sz="4000" dirty="0" smtClean="0"/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(«Лик лебедя»).</a:t>
            </a:r>
            <a:endParaRPr lang="ru-RU" sz="4000" dirty="0"/>
          </a:p>
        </p:txBody>
      </p:sp>
      <p:pic>
        <p:nvPicPr>
          <p:cNvPr id="4" name="10">
            <a:hlinkClick r:id="" action="ppaction://media"/>
          </p:cNvPr>
          <p:cNvPicPr>
            <a:picLocks noRot="1" noChangeAspect="1"/>
          </p:cNvPicPr>
          <p:nvPr>
            <a:wavAudioFile r:embed="rId1" name="1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-27384"/>
            <a:ext cx="2483768" cy="3725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832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11. </a:t>
            </a:r>
            <a:r>
              <a:rPr lang="ru-RU" sz="4000" dirty="0" err="1" smtClean="0"/>
              <a:t>Лайа-гати</a:t>
            </a:r>
            <a:r>
              <a:rPr lang="ru-RU" sz="4000" dirty="0" smtClean="0"/>
              <a:t> – ритмичный ход; </a:t>
            </a:r>
          </a:p>
          <a:p>
            <a:pPr lvl="0"/>
            <a:r>
              <a:rPr lang="ru-RU" sz="4000" dirty="0" smtClean="0"/>
              <a:t>руки –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(две руки в форме стяга).</a:t>
            </a:r>
            <a:endParaRPr lang="ru-RU" sz="4000" dirty="0"/>
          </a:p>
        </p:txBody>
      </p:sp>
      <p:pic>
        <p:nvPicPr>
          <p:cNvPr id="4" name="11">
            <a:hlinkClick r:id="" action="ppaction://media"/>
          </p:cNvPr>
          <p:cNvPicPr>
            <a:picLocks noRot="1" noChangeAspect="1"/>
          </p:cNvPicPr>
          <p:nvPr>
            <a:wavAudioFile r:embed="rId1" name="1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-27384"/>
            <a:ext cx="2699792" cy="40496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5446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12. </a:t>
            </a:r>
            <a:r>
              <a:rPr lang="ru-RU" sz="4000" dirty="0" err="1" smtClean="0"/>
              <a:t>Гагана-ганга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(«небесная Ганга») река Ганга нисходит с </a:t>
            </a:r>
            <a:r>
              <a:rPr lang="ru-RU" sz="4000" dirty="0" err="1" smtClean="0"/>
              <a:t>с</a:t>
            </a:r>
            <a:r>
              <a:rPr lang="ru-RU" sz="4000" dirty="0" smtClean="0"/>
              <a:t> волос Шивы (ночного неба) на Землю (означая начало темной половины года).</a:t>
            </a:r>
            <a:endParaRPr lang="ru-RU" sz="4000" dirty="0"/>
          </a:p>
        </p:txBody>
      </p:sp>
      <p:pic>
        <p:nvPicPr>
          <p:cNvPr id="4" name="12">
            <a:hlinkClick r:id="" action="ppaction://media"/>
          </p:cNvPr>
          <p:cNvPicPr>
            <a:picLocks noRot="1" noChangeAspect="1"/>
          </p:cNvPicPr>
          <p:nvPr>
            <a:wavAudioFile r:embed="rId1" name="1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12">
            <a:hlinkClick r:id="" action="ppaction://media"/>
          </p:cNvPr>
          <p:cNvPicPr>
            <a:picLocks noRot="1" noChangeAspect="1"/>
          </p:cNvPicPr>
          <p:nvPr>
            <a:wavAudioFile r:embed="rId2" name="12"/>
          </p:nvPr>
        </p:nvPicPr>
        <p:blipFill>
          <a:blip r:embed="rId6" cstate="print"/>
          <a:stretch>
            <a:fillRect/>
          </a:stretch>
        </p:blipFill>
        <p:spPr>
          <a:xfrm>
            <a:off x="5868144" y="33569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76672"/>
            <a:ext cx="6048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13. </a:t>
            </a:r>
            <a:r>
              <a:rPr lang="ru-RU" sz="4000" dirty="0" err="1" smtClean="0"/>
              <a:t>Видхи</a:t>
            </a:r>
            <a:r>
              <a:rPr lang="en-GB" sz="4000" dirty="0" smtClean="0"/>
              <a:t> – </a:t>
            </a:r>
            <a:r>
              <a:rPr lang="ru-RU" sz="4000" dirty="0" smtClean="0"/>
              <a:t>Брахма (Солнце и солнечный год).</a:t>
            </a:r>
            <a:endParaRPr lang="ru-RU" sz="4000" dirty="0"/>
          </a:p>
        </p:txBody>
      </p:sp>
      <p:pic>
        <p:nvPicPr>
          <p:cNvPr id="4" name="13">
            <a:hlinkClick r:id="" action="ppaction://media"/>
          </p:cNvPr>
          <p:cNvPicPr>
            <a:picLocks noRot="1" noChangeAspect="1"/>
          </p:cNvPicPr>
          <p:nvPr>
            <a:wavAudioFile r:embed="rId1" name="13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13">
            <a:hlinkClick r:id="" action="ppaction://media"/>
          </p:cNvPr>
          <p:cNvPicPr>
            <a:picLocks noRot="1" noChangeAspect="1"/>
          </p:cNvPicPr>
          <p:nvPr>
            <a:wavAudioFile r:embed="rId2" name="13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3732" y="-27384"/>
            <a:ext cx="2400267" cy="36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14. </a:t>
            </a:r>
            <a:r>
              <a:rPr lang="ru-RU" sz="4000" dirty="0" err="1" smtClean="0"/>
              <a:t>Хари</a:t>
            </a:r>
            <a:r>
              <a:rPr lang="en-GB" sz="4000" dirty="0" smtClean="0"/>
              <a:t> – </a:t>
            </a:r>
            <a:r>
              <a:rPr lang="ru-RU" sz="4000" dirty="0" smtClean="0"/>
              <a:t>Вишну (солнечно-лунный год).</a:t>
            </a:r>
            <a:endParaRPr lang="ru-RU" sz="4000" dirty="0"/>
          </a:p>
        </p:txBody>
      </p:sp>
      <p:pic>
        <p:nvPicPr>
          <p:cNvPr id="4" name="14">
            <a:hlinkClick r:id="" action="ppaction://media"/>
          </p:cNvPr>
          <p:cNvPicPr>
            <a:picLocks noRot="1" noChangeAspect="1"/>
          </p:cNvPicPr>
          <p:nvPr>
            <a:wavAudioFile r:embed="rId1" name="1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548680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15. </a:t>
            </a:r>
            <a:r>
              <a:rPr lang="ru-RU" sz="4000" dirty="0" err="1" smtClean="0"/>
              <a:t>Севитам</a:t>
            </a:r>
            <a:r>
              <a:rPr lang="en-GB" sz="4000" dirty="0" smtClean="0"/>
              <a:t> – </a:t>
            </a:r>
            <a:r>
              <a:rPr lang="ru-RU" sz="4000" dirty="0" smtClean="0"/>
              <a:t>«служение», поклон;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анджали</a:t>
            </a:r>
            <a:r>
              <a:rPr lang="ru-RU" sz="4000" dirty="0" smtClean="0"/>
              <a:t> (приветствии).</a:t>
            </a:r>
            <a:endParaRPr lang="ru-RU" sz="4000" dirty="0"/>
          </a:p>
        </p:txBody>
      </p:sp>
      <p:pic>
        <p:nvPicPr>
          <p:cNvPr id="4" name="15">
            <a:hlinkClick r:id="" action="ppaction://media"/>
          </p:cNvPr>
          <p:cNvPicPr>
            <a:picLocks noRot="1" noChangeAspect="1"/>
          </p:cNvPicPr>
          <p:nvPr>
            <a:wavAudioFile r:embed="rId1" name="1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63093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Храм </a:t>
            </a:r>
            <a:r>
              <a:rPr lang="ru-RU" dirty="0" err="1" smtClean="0"/>
              <a:t>Нанди</a:t>
            </a:r>
            <a:r>
              <a:rPr lang="ru-RU" dirty="0" smtClean="0"/>
              <a:t>. </a:t>
            </a:r>
            <a:r>
              <a:rPr lang="ru-RU" dirty="0" err="1" smtClean="0"/>
              <a:t>Бангалор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260648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Сцена вторая</a:t>
            </a:r>
            <a:r>
              <a:rPr lang="en-GB" sz="4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Шива в тигровой шкуре с трезубцем и своим ездовым животным</a:t>
            </a:r>
            <a:r>
              <a:rPr lang="en-US" sz="4000" dirty="0" smtClean="0"/>
              <a:t> -</a:t>
            </a:r>
            <a:r>
              <a:rPr lang="ru-RU" sz="4000" dirty="0" smtClean="0"/>
              <a:t> быком </a:t>
            </a:r>
            <a:r>
              <a:rPr lang="ru-RU" sz="4000" dirty="0" err="1" smtClean="0"/>
              <a:t>Нанди</a:t>
            </a:r>
            <a:endParaRPr lang="ru-RU" sz="4000" dirty="0" smtClean="0"/>
          </a:p>
        </p:txBody>
      </p:sp>
      <p:pic>
        <p:nvPicPr>
          <p:cNvPr id="5" name="Рисунок 4" descr="Shiv_Mandi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4355976" cy="351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Buul_temple_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862" y="2780928"/>
            <a:ext cx="4761138" cy="348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cene2">
            <a:hlinkClick r:id="" action="ppaction://media"/>
          </p:cNvPr>
          <p:cNvPicPr>
            <a:picLocks noRot="1" noChangeAspect="1"/>
          </p:cNvPicPr>
          <p:nvPr>
            <a:wavAudioFile r:embed="rId1" name="Scene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-27384"/>
            <a:ext cx="2771800" cy="4157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188640"/>
            <a:ext cx="37444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Сцена Третья</a:t>
            </a:r>
            <a:r>
              <a:rPr lang="en-US" sz="2400" dirty="0" smtClean="0"/>
              <a:t> </a:t>
            </a:r>
          </a:p>
          <a:p>
            <a:endParaRPr lang="ru-RU" sz="2400" dirty="0" smtClean="0"/>
          </a:p>
          <a:p>
            <a:r>
              <a:rPr lang="ru-RU" sz="2400" dirty="0" err="1" smtClean="0"/>
              <a:t>Сурья</a:t>
            </a:r>
            <a:r>
              <a:rPr lang="ru-RU" sz="2400" dirty="0" smtClean="0"/>
              <a:t> (Солнце), </a:t>
            </a:r>
            <a:r>
              <a:rPr lang="ru-RU" sz="2400" dirty="0" err="1" smtClean="0"/>
              <a:t>Чандра</a:t>
            </a:r>
            <a:r>
              <a:rPr lang="ru-RU" sz="2400" dirty="0" smtClean="0"/>
              <a:t> (Луна) и 300 брахманов (лунных суток), внимая с трепетом звукам </a:t>
            </a:r>
            <a:r>
              <a:rPr lang="ru-RU" sz="2400" dirty="0" err="1" smtClean="0"/>
              <a:t>дамару</a:t>
            </a:r>
            <a:r>
              <a:rPr lang="en-GB" sz="2400" dirty="0" smtClean="0"/>
              <a:t>, </a:t>
            </a:r>
            <a:r>
              <a:rPr lang="ru-RU" sz="2400" dirty="0" smtClean="0"/>
              <a:t>возвеличивают Шиву, принявшего суровый облик, и просят защиты у него.</a:t>
            </a:r>
          </a:p>
        </p:txBody>
      </p:sp>
      <p:pic>
        <p:nvPicPr>
          <p:cNvPr id="4" name="3_0">
            <a:hlinkClick r:id="" action="ppaction://media"/>
          </p:cNvPr>
          <p:cNvPicPr>
            <a:picLocks noRot="1" noChangeAspect="1"/>
          </p:cNvPicPr>
          <p:nvPr>
            <a:wavAudioFile r:embed="rId1" name="3_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616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1. </a:t>
            </a:r>
            <a:r>
              <a:rPr lang="ru-RU" sz="4000" dirty="0" err="1" smtClean="0"/>
              <a:t>Нада</a:t>
            </a:r>
            <a:r>
              <a:rPr lang="ru-RU" sz="4000" dirty="0" smtClean="0"/>
              <a:t> </a:t>
            </a:r>
            <a:r>
              <a:rPr lang="en-GB" sz="4000" dirty="0" smtClean="0"/>
              <a:t> – </a:t>
            </a:r>
            <a:r>
              <a:rPr lang="ru-RU" sz="4000" dirty="0" smtClean="0"/>
              <a:t>«нуда, звук»;</a:t>
            </a:r>
          </a:p>
          <a:p>
            <a:pPr lvl="0"/>
            <a:r>
              <a:rPr lang="ru-RU" sz="4000" dirty="0" smtClean="0"/>
              <a:t>руки в позе </a:t>
            </a:r>
            <a:r>
              <a:rPr lang="ru-RU" sz="4000" dirty="0" err="1" smtClean="0"/>
              <a:t>чатура</a:t>
            </a:r>
            <a:r>
              <a:rPr lang="ru-RU" sz="4000" dirty="0" smtClean="0"/>
              <a:t> (слушать).</a:t>
            </a:r>
            <a:endParaRPr lang="ru-RU" sz="4000" dirty="0"/>
          </a:p>
        </p:txBody>
      </p:sp>
      <p:pic>
        <p:nvPicPr>
          <p:cNvPr id="4" name="3_1">
            <a:hlinkClick r:id="" action="ppaction://media"/>
          </p:cNvPr>
          <p:cNvPicPr>
            <a:picLocks noRot="1" noChangeAspect="1"/>
          </p:cNvPicPr>
          <p:nvPr>
            <a:wavAudioFile r:embed="rId1" name="3_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1738" y="-27384"/>
            <a:ext cx="2352261" cy="3528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76672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2. </a:t>
            </a:r>
            <a:r>
              <a:rPr lang="ru-RU" sz="4000" dirty="0" err="1" smtClean="0"/>
              <a:t>Йога-прия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внимание с удовольствием;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аляпадма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3_2">
            <a:hlinkClick r:id="" action="ppaction://media"/>
          </p:cNvPr>
          <p:cNvPicPr>
            <a:picLocks noRot="1" noChangeAspect="1"/>
          </p:cNvPicPr>
          <p:nvPr>
            <a:wavAudioFile r:embed="rId1" name="3_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620688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3. </a:t>
            </a:r>
            <a:r>
              <a:rPr lang="ru-RU" sz="4000" dirty="0" err="1" smtClean="0"/>
              <a:t>Джагат-кита-така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отбивается ритм </a:t>
            </a:r>
            <a:r>
              <a:rPr lang="ru-RU" sz="4000" dirty="0" err="1" smtClean="0"/>
              <a:t>дамару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3_3">
            <a:hlinkClick r:id="" action="ppaction://media"/>
          </p:cNvPr>
          <p:cNvPicPr>
            <a:picLocks noRot="1" noChangeAspect="1"/>
          </p:cNvPicPr>
          <p:nvPr>
            <a:wavAudioFile r:embed="rId1" name="3_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4. </a:t>
            </a:r>
            <a:r>
              <a:rPr lang="ru-RU" sz="4000" dirty="0" err="1" smtClean="0"/>
              <a:t>Джая-джая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«Победа-победа», ликующий танец.</a:t>
            </a:r>
            <a:endParaRPr lang="ru-RU" sz="4000" dirty="0"/>
          </a:p>
        </p:txBody>
      </p:sp>
      <p:pic>
        <p:nvPicPr>
          <p:cNvPr id="4" name="3_4">
            <a:hlinkClick r:id="" action="ppaction://media"/>
          </p:cNvPr>
          <p:cNvPicPr>
            <a:picLocks noRot="1" noChangeAspect="1"/>
          </p:cNvPicPr>
          <p:nvPr>
            <a:wavAudioFile r:embed="rId1" name="3_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48680"/>
            <a:ext cx="5832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5. </a:t>
            </a:r>
            <a:r>
              <a:rPr lang="ru-RU" sz="4000" dirty="0" err="1" smtClean="0"/>
              <a:t>Шаши</a:t>
            </a:r>
            <a:r>
              <a:rPr lang="ru-RU" sz="4000" dirty="0" smtClean="0"/>
              <a:t> (</a:t>
            </a:r>
            <a:r>
              <a:rPr lang="en-GB" sz="4000" dirty="0" err="1" smtClean="0"/>
              <a:t>shashira</a:t>
            </a:r>
            <a:r>
              <a:rPr lang="ru-RU" sz="4000" dirty="0" smtClean="0"/>
              <a:t>)</a:t>
            </a:r>
            <a:r>
              <a:rPr lang="en-GB" sz="4000" dirty="0" smtClean="0"/>
              <a:t> – </a:t>
            </a:r>
            <a:r>
              <a:rPr lang="ru-RU" sz="4000" dirty="0" smtClean="0"/>
              <a:t>«луна»;</a:t>
            </a:r>
            <a:r>
              <a:rPr lang="en-GB" sz="4000" dirty="0" smtClean="0"/>
              <a:t> </a:t>
            </a:r>
            <a:endParaRPr lang="ru-RU" sz="4000" dirty="0" smtClean="0"/>
          </a:p>
          <a:p>
            <a:pPr lvl="0"/>
            <a:r>
              <a:rPr lang="ru-RU" sz="4000" dirty="0" smtClean="0"/>
              <a:t>рука – </a:t>
            </a:r>
            <a:r>
              <a:rPr lang="ru-RU" sz="4000" dirty="0" err="1" smtClean="0"/>
              <a:t>ардха-чандра</a:t>
            </a:r>
            <a:r>
              <a:rPr lang="ru-RU" sz="4000" dirty="0" smtClean="0"/>
              <a:t> (серп Месяца).</a:t>
            </a:r>
            <a:endParaRPr lang="ru-RU" sz="4000" dirty="0"/>
          </a:p>
        </p:txBody>
      </p:sp>
      <p:pic>
        <p:nvPicPr>
          <p:cNvPr id="4" name="3_5">
            <a:hlinkClick r:id="" action="ppaction://media"/>
          </p:cNvPr>
          <p:cNvPicPr>
            <a:picLocks noRot="1" noChangeAspect="1"/>
          </p:cNvPicPr>
          <p:nvPr>
            <a:wavAudioFile r:embed="rId1" name="3_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0486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6. </a:t>
            </a:r>
            <a:r>
              <a:rPr lang="ru-RU" sz="4000" dirty="0" err="1" smtClean="0"/>
              <a:t>Вибхушана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украшение;</a:t>
            </a:r>
          </a:p>
          <a:p>
            <a:pPr lvl="0"/>
            <a:r>
              <a:rPr lang="ru-RU" sz="4000" dirty="0" smtClean="0"/>
              <a:t>рука в </a:t>
            </a:r>
            <a:r>
              <a:rPr lang="ru-RU" sz="4000" dirty="0" err="1" smtClean="0"/>
              <a:t>аляпадма</a:t>
            </a:r>
            <a:r>
              <a:rPr lang="en-GB" sz="4000" dirty="0" smtClean="0"/>
              <a:t> </a:t>
            </a:r>
            <a:r>
              <a:rPr lang="ru-RU" sz="4000" dirty="0" smtClean="0"/>
              <a:t>(Солнце);</a:t>
            </a:r>
          </a:p>
          <a:p>
            <a:pPr lvl="0"/>
            <a:r>
              <a:rPr lang="ru-RU" sz="4000" dirty="0" smtClean="0"/>
              <a:t>поклон</a:t>
            </a:r>
            <a:r>
              <a:rPr lang="en-GB" sz="4000" dirty="0" smtClean="0"/>
              <a:t>, </a:t>
            </a:r>
            <a:r>
              <a:rPr lang="ru-RU" sz="4000" dirty="0" err="1" smtClean="0"/>
              <a:t>анджали</a:t>
            </a:r>
            <a:r>
              <a:rPr lang="ru-RU" sz="4000" dirty="0" smtClean="0"/>
              <a:t> (привет). </a:t>
            </a:r>
            <a:endParaRPr lang="ru-RU" sz="4000" dirty="0"/>
          </a:p>
        </p:txBody>
      </p:sp>
      <p:pic>
        <p:nvPicPr>
          <p:cNvPr id="4" name="3_6">
            <a:hlinkClick r:id="" action="ppaction://media"/>
          </p:cNvPr>
          <p:cNvPicPr>
            <a:picLocks noRot="1" noChangeAspect="1"/>
          </p:cNvPicPr>
          <p:nvPr>
            <a:wavAudioFile r:embed="rId1" name="3_6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548680"/>
            <a:ext cx="568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7. </a:t>
            </a:r>
            <a:r>
              <a:rPr lang="ru-RU" sz="4000" dirty="0" err="1" smtClean="0"/>
              <a:t>Рупа</a:t>
            </a:r>
            <a:r>
              <a:rPr lang="ru-RU" sz="4000" dirty="0" smtClean="0"/>
              <a:t> </a:t>
            </a:r>
            <a:r>
              <a:rPr lang="en-GB" sz="4000" dirty="0" smtClean="0"/>
              <a:t>- </a:t>
            </a:r>
            <a:r>
              <a:rPr lang="ru-RU" sz="4000" dirty="0" smtClean="0"/>
              <a:t>форма;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(стяг).</a:t>
            </a:r>
            <a:endParaRPr lang="ru-RU" sz="4000" dirty="0"/>
          </a:p>
        </p:txBody>
      </p:sp>
      <p:pic>
        <p:nvPicPr>
          <p:cNvPr id="4" name="3_7">
            <a:hlinkClick r:id="" action="ppaction://media"/>
          </p:cNvPr>
          <p:cNvPicPr>
            <a:picLocks noRot="1" noChangeAspect="1"/>
          </p:cNvPicPr>
          <p:nvPr>
            <a:wavAudioFile r:embed="rId1" name="3_7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-27384"/>
            <a:ext cx="2267744" cy="3401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6672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8. </a:t>
            </a:r>
            <a:r>
              <a:rPr lang="ru-RU" sz="4000" dirty="0" err="1" smtClean="0"/>
              <a:t>Бхаян-кара</a:t>
            </a:r>
            <a:r>
              <a:rPr lang="en-GB" sz="4000" dirty="0" smtClean="0"/>
              <a:t>– </a:t>
            </a:r>
            <a:r>
              <a:rPr lang="ru-RU" sz="4000" dirty="0" smtClean="0"/>
              <a:t>устрашающий.</a:t>
            </a:r>
            <a:endParaRPr lang="ru-RU" sz="4000" dirty="0"/>
          </a:p>
        </p:txBody>
      </p:sp>
      <p:pic>
        <p:nvPicPr>
          <p:cNvPr id="4" name="Track 4_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3_8">
            <a:hlinkClick r:id="" action="ppaction://media"/>
          </p:cNvPr>
          <p:cNvPicPr>
            <a:picLocks noRot="1" noChangeAspect="1"/>
          </p:cNvPicPr>
          <p:nvPr>
            <a:wavAudioFile r:embed="rId2" name="3_8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000" numSld="48">
                <p:cTn id="15" repeatCount="3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476672"/>
            <a:ext cx="5760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/>
              <a:t>9. </a:t>
            </a:r>
            <a:r>
              <a:rPr lang="ru-RU" sz="4000" dirty="0" err="1" smtClean="0"/>
              <a:t>Дамарука</a:t>
            </a:r>
            <a:r>
              <a:rPr lang="ru-RU" sz="4000" dirty="0" smtClean="0"/>
              <a:t>–</a:t>
            </a:r>
            <a:r>
              <a:rPr lang="ru-RU" sz="4000" dirty="0" err="1" smtClean="0"/>
              <a:t>хаста</a:t>
            </a:r>
            <a:r>
              <a:rPr lang="ru-RU" sz="4000" dirty="0" smtClean="0"/>
              <a:t> -  рука с </a:t>
            </a:r>
            <a:r>
              <a:rPr lang="ru-RU" sz="4000" dirty="0" err="1" smtClean="0"/>
              <a:t>дамару</a:t>
            </a:r>
            <a:r>
              <a:rPr lang="ru-RU" sz="4000" dirty="0" smtClean="0"/>
              <a:t>.</a:t>
            </a:r>
          </a:p>
        </p:txBody>
      </p:sp>
      <p:pic>
        <p:nvPicPr>
          <p:cNvPr id="4" name="3_9">
            <a:hlinkClick r:id="" action="ppaction://media"/>
          </p:cNvPr>
          <p:cNvPicPr>
            <a:picLocks noRot="1" noChangeAspect="1"/>
          </p:cNvPicPr>
          <p:nvPr>
            <a:wavAudioFile r:embed="rId1" name="3_9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476672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10. Трития </a:t>
            </a:r>
            <a:r>
              <a:rPr lang="en-GB" sz="4000" dirty="0" smtClean="0"/>
              <a:t>– </a:t>
            </a:r>
            <a:r>
              <a:rPr lang="ru-RU" sz="4000" dirty="0" smtClean="0"/>
              <a:t>третий.</a:t>
            </a:r>
            <a:endParaRPr lang="ru-RU" sz="4000" dirty="0"/>
          </a:p>
        </p:txBody>
      </p:sp>
      <p:pic>
        <p:nvPicPr>
          <p:cNvPr id="4" name="3_10">
            <a:hlinkClick r:id="" action="ppaction://media"/>
          </p:cNvPr>
          <p:cNvPicPr>
            <a:picLocks noRot="1" noChangeAspect="1"/>
          </p:cNvPicPr>
          <p:nvPr>
            <a:wavAudioFile r:embed="rId1" name="3_10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-27384"/>
            <a:ext cx="2339752" cy="3509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6672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11. </a:t>
            </a:r>
            <a:r>
              <a:rPr lang="ru-RU" sz="4000" dirty="0" err="1" smtClean="0"/>
              <a:t>Сахасра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тысяча.</a:t>
            </a:r>
            <a:endParaRPr lang="ru-RU" sz="4000" dirty="0"/>
          </a:p>
        </p:txBody>
      </p:sp>
      <p:pic>
        <p:nvPicPr>
          <p:cNvPr id="4" name="3_11">
            <a:hlinkClick r:id="" action="ppaction://media"/>
          </p:cNvPr>
          <p:cNvPicPr>
            <a:picLocks noRot="1" noChangeAspect="1"/>
          </p:cNvPicPr>
          <p:nvPr>
            <a:wavAudioFile r:embed="rId1" name="3_1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-27384"/>
            <a:ext cx="2411760" cy="3617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5976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12. </a:t>
            </a:r>
            <a:r>
              <a:rPr lang="ru-RU" sz="3600" dirty="0" err="1" smtClean="0"/>
              <a:t>Дикшита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«наставленный» (шнур брахмана – символ пути Луны);</a:t>
            </a:r>
            <a:r>
              <a:rPr lang="en-GB" sz="3600" dirty="0" smtClean="0"/>
              <a:t> </a:t>
            </a:r>
            <a:endParaRPr lang="ru-RU" sz="3600" dirty="0" smtClean="0"/>
          </a:p>
          <a:p>
            <a:pPr lvl="0"/>
            <a:r>
              <a:rPr lang="ru-RU" sz="3600" dirty="0" smtClean="0"/>
              <a:t>руки в </a:t>
            </a:r>
            <a:r>
              <a:rPr lang="ru-RU" sz="3600" dirty="0" err="1" smtClean="0"/>
              <a:t>шикхара</a:t>
            </a:r>
            <a:r>
              <a:rPr lang="ru-RU" sz="3600" dirty="0" smtClean="0"/>
              <a:t> (язык пламени) признак брахмана или </a:t>
            </a:r>
            <a:r>
              <a:rPr lang="ru-RU" sz="3600" dirty="0" err="1" smtClean="0"/>
              <a:t>Брихаспати</a:t>
            </a:r>
            <a:r>
              <a:rPr lang="ru-RU" sz="3600" dirty="0" smtClean="0"/>
              <a:t> (наставника </a:t>
            </a:r>
            <a:r>
              <a:rPr lang="ru-RU" sz="3600" dirty="0" err="1" smtClean="0"/>
              <a:t>дэвов</a:t>
            </a:r>
            <a:r>
              <a:rPr lang="ru-RU" sz="3600" dirty="0" smtClean="0"/>
              <a:t>).</a:t>
            </a:r>
            <a:endParaRPr lang="ru-RU" sz="3600" dirty="0"/>
          </a:p>
        </p:txBody>
      </p:sp>
      <p:pic>
        <p:nvPicPr>
          <p:cNvPr id="4" name="3_12">
            <a:hlinkClick r:id="" action="ppaction://media"/>
          </p:cNvPr>
          <p:cNvPicPr>
            <a:picLocks noRot="1" noChangeAspect="1"/>
          </p:cNvPicPr>
          <p:nvPr>
            <a:wavAudioFile r:embed="rId1" name="3_1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1738" y="-27384"/>
            <a:ext cx="2352261" cy="3528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6120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13. </a:t>
            </a:r>
            <a:r>
              <a:rPr lang="ru-RU" sz="4000" dirty="0" err="1" smtClean="0"/>
              <a:t>Ната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танцор, Шива (</a:t>
            </a:r>
            <a:r>
              <a:rPr lang="ru-RU" sz="4000" dirty="0" err="1" smtClean="0"/>
              <a:t>шива</a:t>
            </a:r>
            <a:r>
              <a:rPr lang="en-US" sz="4000" dirty="0" smtClean="0"/>
              <a:t>-</a:t>
            </a:r>
            <a:r>
              <a:rPr lang="ru-RU" sz="4000" dirty="0" err="1" smtClean="0"/>
              <a:t>лингам</a:t>
            </a:r>
            <a:r>
              <a:rPr lang="ru-RU" sz="4000" dirty="0" smtClean="0"/>
              <a:t> – ось вращения Земли). </a:t>
            </a:r>
            <a:endParaRPr lang="ru-RU" sz="4000" dirty="0"/>
          </a:p>
        </p:txBody>
      </p:sp>
      <p:pic>
        <p:nvPicPr>
          <p:cNvPr id="4" name="3_13">
            <a:hlinkClick r:id="" action="ppaction://media"/>
          </p:cNvPr>
          <p:cNvPicPr>
            <a:picLocks noRot="1" noChangeAspect="1"/>
          </p:cNvPicPr>
          <p:nvPr>
            <a:wavAudioFile r:embed="rId1" name="3_13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260648"/>
            <a:ext cx="2339752" cy="350962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404664"/>
            <a:ext cx="57606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/>
              <a:t>14. </a:t>
            </a:r>
            <a:r>
              <a:rPr lang="ru-RU" sz="3600" dirty="0" err="1" smtClean="0"/>
              <a:t>Натеша</a:t>
            </a:r>
            <a:r>
              <a:rPr lang="ru-RU" sz="3600" dirty="0" smtClean="0"/>
              <a:t> </a:t>
            </a:r>
            <a:r>
              <a:rPr lang="en-GB" sz="3600" dirty="0" smtClean="0"/>
              <a:t>– </a:t>
            </a:r>
            <a:r>
              <a:rPr lang="ru-RU" sz="3600" dirty="0" smtClean="0"/>
              <a:t>«Царь танца»</a:t>
            </a:r>
            <a:r>
              <a:rPr lang="en-GB" sz="3600" dirty="0" smtClean="0"/>
              <a:t>, </a:t>
            </a:r>
            <a:r>
              <a:rPr lang="ru-RU" sz="3600" dirty="0" smtClean="0"/>
              <a:t> Луна как режиссер годового хоровода Месяцев и др. планет;</a:t>
            </a:r>
          </a:p>
          <a:p>
            <a:pPr lvl="0"/>
            <a:r>
              <a:rPr lang="ru-RU" sz="3600" dirty="0" smtClean="0"/>
              <a:t>руки в </a:t>
            </a:r>
            <a:r>
              <a:rPr lang="ru-RU" sz="3600" dirty="0" err="1" smtClean="0"/>
              <a:t>патака</a:t>
            </a:r>
            <a:r>
              <a:rPr lang="ru-RU" sz="3600" dirty="0" smtClean="0"/>
              <a:t> (стяг). </a:t>
            </a:r>
            <a:r>
              <a:rPr lang="ru-RU" sz="3600" dirty="0" err="1" smtClean="0"/>
              <a:t>Зд</a:t>
            </a:r>
            <a:r>
              <a:rPr lang="ru-RU" sz="3600" dirty="0" smtClean="0"/>
              <a:t>. Защита.</a:t>
            </a:r>
            <a:r>
              <a:rPr lang="en-GB" sz="3600" dirty="0" smtClean="0"/>
              <a:t> </a:t>
            </a:r>
            <a:endParaRPr lang="ru-RU" sz="3600" dirty="0"/>
          </a:p>
        </p:txBody>
      </p:sp>
      <p:pic>
        <p:nvPicPr>
          <p:cNvPr id="4" name="3_14">
            <a:hlinkClick r:id="" action="ppaction://media"/>
          </p:cNvPr>
          <p:cNvPicPr>
            <a:picLocks noRot="1" noChangeAspect="1"/>
          </p:cNvPicPr>
          <p:nvPr>
            <a:wavAudioFile r:embed="rId1" name="3_14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AA3V1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32656"/>
            <a:ext cx="2339752" cy="350962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51845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15. </a:t>
            </a:r>
            <a:r>
              <a:rPr lang="ru-RU" sz="4000" dirty="0" err="1" smtClean="0"/>
              <a:t>Коутумбам</a:t>
            </a:r>
            <a:r>
              <a:rPr lang="ru-RU" sz="4000" dirty="0" smtClean="0"/>
              <a:t> </a:t>
            </a:r>
            <a:r>
              <a:rPr lang="en-GB" sz="4000" dirty="0" smtClean="0"/>
              <a:t>– </a:t>
            </a:r>
            <a:r>
              <a:rPr lang="ru-RU" sz="4000" dirty="0" smtClean="0"/>
              <a:t>семейные отношения, письмо;</a:t>
            </a:r>
          </a:p>
          <a:p>
            <a:pPr lvl="0"/>
            <a:r>
              <a:rPr lang="ru-RU" sz="4000" dirty="0" smtClean="0"/>
              <a:t>руки в </a:t>
            </a:r>
            <a:r>
              <a:rPr lang="ru-RU" sz="4000" dirty="0" err="1" smtClean="0"/>
              <a:t>патака</a:t>
            </a:r>
            <a:r>
              <a:rPr lang="ru-RU" sz="4000" dirty="0" smtClean="0"/>
              <a:t> (стяг) и</a:t>
            </a:r>
            <a:r>
              <a:rPr lang="en-GB" sz="4000" dirty="0" smtClean="0"/>
              <a:t> </a:t>
            </a:r>
            <a:r>
              <a:rPr lang="ru-RU" sz="4000" dirty="0" err="1" smtClean="0"/>
              <a:t>хамса-асья</a:t>
            </a:r>
            <a:r>
              <a:rPr lang="ru-RU" sz="4000" dirty="0" smtClean="0"/>
              <a:t> (лик лебедя).</a:t>
            </a:r>
            <a:endParaRPr lang="ru-RU" sz="4000" dirty="0"/>
          </a:p>
        </p:txBody>
      </p:sp>
      <p:pic>
        <p:nvPicPr>
          <p:cNvPr id="5" name="3_15">
            <a:hlinkClick r:id="" action="ppaction://media"/>
          </p:cNvPr>
          <p:cNvPicPr>
            <a:picLocks noRot="1" noChangeAspect="1"/>
          </p:cNvPicPr>
          <p:nvPr>
            <a:wavAudioFile r:embed="rId1" name="3_15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SimSun"/>
      </a:majorFont>
      <a:minorFont>
        <a:latin typeface="Arial"/>
        <a:ea typeface=""/>
        <a:cs typeface="SimSu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SimSu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8831</TotalTime>
  <Words>3782</Words>
  <Application>Microsoft Office PowerPoint</Application>
  <PresentationFormat>Экран (4:3)</PresentationFormat>
  <Paragraphs>326</Paragraphs>
  <Slides>127</Slides>
  <Notes>30</Notes>
  <HiddenSlides>0</HiddenSlides>
  <MMClips>114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127</vt:i4>
      </vt:variant>
    </vt:vector>
  </HeadingPairs>
  <TitlesOfParts>
    <vt:vector size="1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cp:lastModifiedBy>Nadya</cp:lastModifiedBy>
  <cp:revision>836</cp:revision>
  <cp:lastPrinted>1601-01-01T00:00:00Z</cp:lastPrinted>
  <dcterms:created xsi:type="dcterms:W3CDTF">2010-05-06T12:08:55Z</dcterms:created>
  <dcterms:modified xsi:type="dcterms:W3CDTF">2011-08-11T12:53:00Z</dcterms:modified>
</cp:coreProperties>
</file>